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media/image13.svg" ContentType="image/svg+xml"/>
  <Override PartName="/ppt/media/image17.svg" ContentType="image/svg+xml"/>
  <Override PartName="/ppt/media/image19.svg" ContentType="image/svg+xml"/>
  <Override PartName="/ppt/media/image21.svg" ContentType="image/svg+xml"/>
  <Override PartName="/ppt/media/image23.svg" ContentType="image/svg+xml"/>
  <Override PartName="/ppt/media/image3.svg" ContentType="image/svg+xml"/>
  <Override PartName="/ppt/media/image34.svg" ContentType="image/svg+xml"/>
  <Override PartName="/ppt/media/image7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68" r:id="rId5"/>
    <p:sldId id="260" r:id="rId6"/>
    <p:sldId id="258" r:id="rId7"/>
    <p:sldId id="259" r:id="rId8"/>
    <p:sldId id="261" r:id="rId9"/>
    <p:sldId id="262" r:id="rId10"/>
    <p:sldId id="269" r:id="rId11"/>
    <p:sldId id="266" r:id="rId12"/>
    <p:sldId id="265" r:id="rId13"/>
    <p:sldId id="264" r:id="rId14"/>
    <p:sldId id="263" r:id="rId15"/>
    <p:sldId id="270" r:id="rId16"/>
    <p:sldId id="267" r:id="rId17"/>
  </p:sldIdLst>
  <p:sldSz cx="18288000" cy="10287000"/>
  <p:notesSz cx="6858000" cy="9144000"/>
  <p:embeddedFontLst>
    <p:embeddedFont>
      <p:font typeface="Montserrat Ultra-Bold Italics" panose="00000900000000000000"/>
      <p:boldItalic r:id="rId22"/>
    </p:embeddedFont>
    <p:embeddedFont>
      <p:font typeface="Montserrat Italics" panose="00000500000000000000"/>
      <p:italic r:id="rId23"/>
    </p:embeddedFont>
    <p:embeddedFont>
      <p:font typeface="Montserrat" panose="00000500000000000000"/>
      <p:regular r:id="rId24"/>
    </p:embeddedFont>
    <p:embeddedFont>
      <p:font typeface="Montserrat Ultra-Bold" panose="00000900000000000000"/>
      <p:bold r:id="rId25"/>
    </p:embeddedFont>
    <p:embeddedFont>
      <p:font typeface="Calibri" panose="020F0502020204030204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70" userDrawn="1">
          <p15:clr>
            <a:srgbClr val="A4A3A4"/>
          </p15:clr>
        </p15:guide>
        <p15:guide id="2" pos="289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270"/>
        <p:guide pos="289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font" Target="fonts/font8.fntdata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svg>
</file>

<file path=ppt/media/image30.jpeg>
</file>

<file path=ppt/media/image31.jpeg>
</file>

<file path=ppt/media/image32.jpeg>
</file>

<file path=ppt/media/image33.png>
</file>

<file path=ppt/media/image34.svg>
</file>

<file path=ppt/media/image4.png>
</file>

<file path=ppt/media/image5.pn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3.svg"/><Relationship Id="rId1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31.jpe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3" Type="http://schemas.openxmlformats.org/officeDocument/2006/relationships/image" Target="../media/image32.jpeg"/><Relationship Id="rId2" Type="http://schemas.openxmlformats.org/officeDocument/2006/relationships/image" Target="../media/image7.svg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3.svg"/><Relationship Id="rId3" Type="http://schemas.openxmlformats.org/officeDocument/2006/relationships/image" Target="../media/image22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3.svg"/><Relationship Id="rId1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34.svg"/><Relationship Id="rId3" Type="http://schemas.openxmlformats.org/officeDocument/2006/relationships/image" Target="../media/image33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3" Type="http://schemas.openxmlformats.org/officeDocument/2006/relationships/image" Target="../media/image8.jpeg"/><Relationship Id="rId2" Type="http://schemas.openxmlformats.org/officeDocument/2006/relationships/image" Target="../media/image7.svg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jpeg"/><Relationship Id="rId1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1.svg"/><Relationship Id="rId1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30.jpeg"/><Relationship Id="rId8" Type="http://schemas.openxmlformats.org/officeDocument/2006/relationships/image" Target="../media/image29.jpeg"/><Relationship Id="rId7" Type="http://schemas.openxmlformats.org/officeDocument/2006/relationships/image" Target="../media/image28.jpeg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Relationship Id="rId3" Type="http://schemas.openxmlformats.org/officeDocument/2006/relationships/image" Target="../media/image24.jpeg"/><Relationship Id="rId2" Type="http://schemas.openxmlformats.org/officeDocument/2006/relationships/image" Target="../media/image23.svg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MSTY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52800" y="0"/>
            <a:ext cx="14935200" cy="10286365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 rot="-7020778">
            <a:off x="-5798196" y="913580"/>
            <a:ext cx="16230600" cy="10441156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4" name="AutoShape 4"/>
          <p:cNvSpPr/>
          <p:nvPr/>
        </p:nvSpPr>
        <p:spPr>
          <a:xfrm rot="-7020778">
            <a:off x="-7702925" y="761180"/>
            <a:ext cx="16230600" cy="10441156"/>
          </a:xfrm>
          <a:prstGeom prst="rect">
            <a:avLst/>
          </a:prstGeom>
          <a:solidFill>
            <a:srgbClr val="263F6B"/>
          </a:solidFill>
        </p:spPr>
      </p:sp>
      <p:sp>
        <p:nvSpPr>
          <p:cNvPr id="5" name="TextBox 5"/>
          <p:cNvSpPr txBox="1"/>
          <p:nvPr/>
        </p:nvSpPr>
        <p:spPr>
          <a:xfrm>
            <a:off x="76200" y="7124700"/>
            <a:ext cx="19817715" cy="17106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3340"/>
              </a:lnSpc>
            </a:pPr>
            <a:r>
              <a:rPr lang="en-MY" altLang="en-US" sz="8600" spc="-884">
                <a:solidFill>
                  <a:srgbClr val="FFFFFF"/>
                </a:solidFill>
                <a:latin typeface="Montserrat Ultra-Bold Italics" panose="00000900000000000000"/>
              </a:rPr>
              <a:t>TAIYO YUDEN (SARAWAK) SDN BHD</a:t>
            </a:r>
            <a:endParaRPr lang="en-MY" altLang="en-US" sz="8600" spc="-884">
              <a:solidFill>
                <a:srgbClr val="FFFFFF"/>
              </a:solidFill>
              <a:latin typeface="Montserrat Ultra-Bold Italics" panose="0000090000000000000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362200" y="9486900"/>
            <a:ext cx="5975985" cy="721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2815"/>
              </a:lnSpc>
            </a:pPr>
            <a:r>
              <a:rPr lang="en-MY" altLang="en-US" sz="2870" spc="57">
                <a:solidFill>
                  <a:srgbClr val="FFFFFF"/>
                </a:solidFill>
                <a:latin typeface="Montserrat Italics" panose="00000500000000000000"/>
              </a:rPr>
              <a:t>Prepared By : ALVIN ANAK SAMAIL</a:t>
            </a:r>
            <a:endParaRPr lang="en-MY" altLang="en-US" sz="2870" spc="57">
              <a:solidFill>
                <a:srgbClr val="FFFFFF"/>
              </a:solidFill>
              <a:latin typeface="Montserrat Italics" panose="00000500000000000000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15476242" y="8956802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AutoShape 9"/>
          <p:cNvSpPr/>
          <p:nvPr/>
        </p:nvSpPr>
        <p:spPr>
          <a:xfrm>
            <a:off x="-1536273" y="4580698"/>
            <a:ext cx="5244233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>
            <a:off x="-2286294" y="9410756"/>
            <a:ext cx="9005773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>
            <a:off x="-3516288" y="3712270"/>
            <a:ext cx="5720180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>
            <a:off x="3066191" y="2823187"/>
            <a:ext cx="930938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>
            <a:off x="628699" y="2392260"/>
            <a:ext cx="1291530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7" name="Group 16"/>
          <p:cNvGrpSpPr/>
          <p:nvPr/>
        </p:nvGrpSpPr>
        <p:grpSpPr>
          <a:xfrm>
            <a:off x="635" y="190500"/>
            <a:ext cx="7828280" cy="1055370"/>
            <a:chOff x="240" y="420"/>
            <a:chExt cx="18570" cy="2266"/>
          </a:xfrm>
        </p:grpSpPr>
        <p:pic>
          <p:nvPicPr>
            <p:cNvPr id="15" name="Picture 14" descr="logo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40" y="1104"/>
              <a:ext cx="12905" cy="1462"/>
            </a:xfrm>
            <a:prstGeom prst="rect">
              <a:avLst/>
            </a:prstGeom>
          </p:spPr>
        </p:pic>
        <p:pic>
          <p:nvPicPr>
            <p:cNvPr id="16" name="Picture 15" descr="Identiti-Visual-UNIMAS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40" y="420"/>
              <a:ext cx="4771" cy="226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id="3" name="Freeform 3"/>
          <p:cNvSpPr/>
          <p:nvPr/>
        </p:nvSpPr>
        <p:spPr>
          <a:xfrm>
            <a:off x="17231243" y="698454"/>
            <a:ext cx="2556816" cy="2575547"/>
          </a:xfrm>
          <a:custGeom>
            <a:avLst/>
            <a:gdLst/>
            <a:ahLst/>
            <a:cxnLst/>
            <a:rect l="l" t="t" r="r" b="b"/>
            <a:pathLst>
              <a:path w="2556816" h="2575547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1500059" y="7012999"/>
            <a:ext cx="2556816" cy="2575547"/>
          </a:xfrm>
          <a:custGeom>
            <a:avLst/>
            <a:gdLst/>
            <a:ahLst/>
            <a:cxnLst/>
            <a:rect l="l" t="t" r="r" b="b"/>
            <a:pathLst>
              <a:path w="2556816" h="2575547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786333" y="1171575"/>
            <a:ext cx="10673482" cy="831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90"/>
              </a:lnSpc>
            </a:pPr>
            <a:r>
              <a:rPr lang="en-US" sz="6625" spc="-390">
                <a:solidFill>
                  <a:srgbClr val="263F6B"/>
                </a:solidFill>
                <a:latin typeface="Montserrat Ultra-Bold Italics" panose="00000900000000000000"/>
              </a:rPr>
              <a:t>PROJECT </a:t>
            </a:r>
            <a:r>
              <a:rPr lang="en-MY" altLang="en-US" sz="6625" spc="-390">
                <a:solidFill>
                  <a:srgbClr val="263F6B"/>
                </a:solidFill>
                <a:latin typeface="Montserrat Ultra-Bold Italics" panose="00000900000000000000"/>
              </a:rPr>
              <a:t>TIMELINE</a:t>
            </a:r>
            <a:endParaRPr lang="en-MY" altLang="en-US" sz="6625" spc="-390">
              <a:solidFill>
                <a:srgbClr val="263F6B"/>
              </a:solidFill>
              <a:latin typeface="Montserrat Ultra-Bold Italics" panose="0000090000000000000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996607" y="9239250"/>
            <a:ext cx="8294787" cy="396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  <a:spcBef>
                <a:spcPct val="0"/>
              </a:spcBef>
            </a:pPr>
            <a:r>
              <a:rPr lang="en-US" sz="2500" spc="50">
                <a:solidFill>
                  <a:srgbClr val="263F6B"/>
                </a:solidFill>
                <a:latin typeface="Montserrat" panose="00000500000000000000"/>
              </a:rPr>
              <a:t>A chart shows the project schedule and deadlines</a:t>
            </a:r>
            <a:endParaRPr lang="en-US" sz="2500" spc="50">
              <a:solidFill>
                <a:srgbClr val="263F6B"/>
              </a:solidFill>
              <a:latin typeface="Montserrat" panose="00000500000000000000"/>
            </a:endParaRPr>
          </a:p>
        </p:txBody>
      </p:sp>
      <p:sp>
        <p:nvSpPr>
          <p:cNvPr id="8" name="AutoShape 8"/>
          <p:cNvSpPr/>
          <p:nvPr/>
        </p:nvSpPr>
        <p:spPr>
          <a:xfrm rot="-2700000">
            <a:off x="-2646503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9" name="AutoShape 9"/>
          <p:cNvSpPr/>
          <p:nvPr/>
        </p:nvSpPr>
        <p:spPr>
          <a:xfrm rot="-2700000">
            <a:off x="15641497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grpSp>
        <p:nvGrpSpPr>
          <p:cNvPr id="3" name="Group 3"/>
          <p:cNvGrpSpPr/>
          <p:nvPr/>
        </p:nvGrpSpPr>
        <p:grpSpPr>
          <a:xfrm rot="0">
            <a:off x="7527747" y="-1825476"/>
            <a:ext cx="16230600" cy="1623060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5" name="Group 5"/>
          <p:cNvGrpSpPr/>
          <p:nvPr/>
        </p:nvGrpSpPr>
        <p:grpSpPr>
          <a:xfrm rot="0">
            <a:off x="8002557" y="1028700"/>
            <a:ext cx="12008422" cy="12008374"/>
            <a:chOff x="0" y="0"/>
            <a:chExt cx="6350000" cy="63499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1"/>
              <a:stretch>
                <a:fillRect l="-71569" r="-12056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1028700" y="2370007"/>
            <a:ext cx="5943253" cy="1324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330"/>
              </a:lnSpc>
            </a:pPr>
            <a:r>
              <a:rPr lang="en-MY" altLang="en-US" sz="10540" spc="-622">
                <a:solidFill>
                  <a:srgbClr val="263F6B"/>
                </a:solidFill>
                <a:latin typeface="Montserrat Ultra-Bold Italics" panose="00000900000000000000"/>
              </a:rPr>
              <a:t>SWOT</a:t>
            </a:r>
            <a:endParaRPr lang="en-MY" altLang="en-US" sz="10540" spc="-622">
              <a:solidFill>
                <a:srgbClr val="263F6B"/>
              </a:solidFill>
              <a:latin typeface="Montserrat Ultra-Bold Italics" panose="00000900000000000000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15476242" y="8852422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28700" y="1028700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11" name="Table 10"/>
          <p:cNvGraphicFramePr/>
          <p:nvPr/>
        </p:nvGraphicFramePr>
        <p:xfrm>
          <a:off x="1219200" y="4076700"/>
          <a:ext cx="5726430" cy="50711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3215"/>
                <a:gridCol w="2863215"/>
              </a:tblGrid>
              <a:tr h="2535555">
                <a:tc>
                  <a:txBody>
                    <a:bodyPr/>
                    <a:p>
                      <a:pPr indent="0">
                        <a:lnSpc>
                          <a:spcPts val="3495"/>
                        </a:lnSpc>
                        <a:spcBef>
                          <a:spcPct val="0"/>
                        </a:spcBef>
                        <a:buNone/>
                      </a:pPr>
                      <a:r>
                        <a:rPr lang="en-MY" altLang="en-US" sz="2400" spc="53">
                          <a:solidFill>
                            <a:schemeClr val="bg1"/>
                          </a:solidFill>
                          <a:latin typeface="Montserrat" panose="00000500000000000000"/>
                          <a:sym typeface="+mn-ea"/>
                        </a:rPr>
                        <a:t>Strength :</a:t>
                      </a:r>
                      <a:endParaRPr lang="en-MY" altLang="en-US" sz="2400" spc="53">
                        <a:solidFill>
                          <a:schemeClr val="bg1"/>
                        </a:solidFill>
                        <a:latin typeface="Montserrat" panose="00000500000000000000"/>
                        <a:sym typeface="+mn-ea"/>
                      </a:endParaRPr>
                    </a:p>
                    <a:p>
                      <a:pPr indent="0">
                        <a:lnSpc>
                          <a:spcPts val="3495"/>
                        </a:lnSpc>
                        <a:spcBef>
                          <a:spcPct val="0"/>
                        </a:spcBef>
                        <a:buNone/>
                      </a:pPr>
                      <a:r>
                        <a:rPr lang="en-MY" altLang="en-US" sz="2400" spc="53">
                          <a:solidFill>
                            <a:schemeClr val="bg1"/>
                          </a:solidFill>
                          <a:latin typeface="Montserrat" panose="00000500000000000000"/>
                          <a:sym typeface="+mn-ea"/>
                        </a:rPr>
                        <a:t>Positive customer perceptions.</a:t>
                      </a:r>
                      <a:endParaRPr lang="en-MY" altLang="en-US" sz="2400" spc="53">
                        <a:solidFill>
                          <a:schemeClr val="bg1"/>
                        </a:solidFill>
                        <a:latin typeface="Montserrat" panose="00000500000000000000"/>
                        <a:sym typeface="+mn-ea"/>
                      </a:endParaRPr>
                    </a:p>
                    <a:p>
                      <a:pPr indent="0">
                        <a:lnSpc>
                          <a:spcPts val="3495"/>
                        </a:lnSpc>
                        <a:spcBef>
                          <a:spcPct val="0"/>
                        </a:spcBef>
                        <a:buNone/>
                      </a:pPr>
                      <a:endParaRPr lang="en-MY" altLang="en-US" sz="2400" spc="53">
                        <a:solidFill>
                          <a:schemeClr val="bg1"/>
                        </a:solidFill>
                        <a:latin typeface="Montserrat" panose="00000500000000000000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indent="0">
                        <a:lnSpc>
                          <a:spcPts val="3495"/>
                        </a:lnSpc>
                        <a:spcBef>
                          <a:spcPct val="0"/>
                        </a:spcBef>
                        <a:buNone/>
                      </a:pPr>
                      <a:r>
                        <a:rPr lang="en-MY" altLang="en-US" sz="2400" spc="53">
                          <a:solidFill>
                            <a:schemeClr val="bg1"/>
                          </a:solidFill>
                          <a:latin typeface="Montserrat" panose="00000500000000000000"/>
                          <a:sym typeface="+mn-ea"/>
                        </a:rPr>
                        <a:t>Weaknesses:</a:t>
                      </a:r>
                      <a:endParaRPr lang="en-MY" altLang="en-US" sz="2400" spc="53">
                        <a:solidFill>
                          <a:schemeClr val="bg1"/>
                        </a:solidFill>
                        <a:latin typeface="Montserrat" panose="00000500000000000000"/>
                        <a:sym typeface="+mn-ea"/>
                      </a:endParaRPr>
                    </a:p>
                    <a:p>
                      <a:pPr indent="0">
                        <a:lnSpc>
                          <a:spcPts val="3495"/>
                        </a:lnSpc>
                        <a:spcBef>
                          <a:spcPct val="0"/>
                        </a:spcBef>
                        <a:buNone/>
                      </a:pPr>
                      <a:r>
                        <a:rPr lang="en-MY" altLang="en-US" sz="2400" spc="53">
                          <a:solidFill>
                            <a:schemeClr val="bg1"/>
                          </a:solidFill>
                          <a:latin typeface="Montserrat" panose="00000500000000000000"/>
                          <a:sym typeface="+mn-ea"/>
                        </a:rPr>
                        <a:t>Outdated technology infrastructure.</a:t>
                      </a:r>
                      <a:endParaRPr lang="en-MY" altLang="en-US" sz="2400" spc="53">
                        <a:solidFill>
                          <a:schemeClr val="bg1"/>
                        </a:solidFill>
                        <a:latin typeface="Montserrat" panose="00000500000000000000"/>
                        <a:sym typeface="+mn-ea"/>
                      </a:endParaRPr>
                    </a:p>
                  </a:txBody>
                  <a:tcPr/>
                </a:tc>
              </a:tr>
              <a:tr h="2535555">
                <a:tc>
                  <a:txBody>
                    <a:bodyPr/>
                    <a:p>
                      <a:pPr indent="0">
                        <a:lnSpc>
                          <a:spcPts val="3495"/>
                        </a:lnSpc>
                        <a:spcBef>
                          <a:spcPct val="0"/>
                        </a:spcBef>
                        <a:buNone/>
                      </a:pPr>
                      <a:r>
                        <a:rPr lang="en-MY" altLang="en-US" sz="2400" spc="53">
                          <a:solidFill>
                            <a:srgbClr val="263F6B"/>
                          </a:solidFill>
                          <a:latin typeface="Montserrat" panose="00000500000000000000"/>
                          <a:sym typeface="+mn-ea"/>
                        </a:rPr>
                        <a:t>Opportunities:</a:t>
                      </a:r>
                      <a:endParaRPr lang="en-MY" altLang="en-US" sz="2400" spc="53">
                        <a:solidFill>
                          <a:srgbClr val="263F6B"/>
                        </a:solidFill>
                        <a:latin typeface="Montserrat" panose="00000500000000000000"/>
                        <a:sym typeface="+mn-ea"/>
                      </a:endParaRPr>
                    </a:p>
                    <a:p>
                      <a:pPr indent="0">
                        <a:lnSpc>
                          <a:spcPts val="3495"/>
                        </a:lnSpc>
                        <a:spcBef>
                          <a:spcPct val="0"/>
                        </a:spcBef>
                        <a:buNone/>
                      </a:pPr>
                      <a:r>
                        <a:rPr lang="en-MY" altLang="en-US" sz="2400" spc="53">
                          <a:solidFill>
                            <a:srgbClr val="263F6B"/>
                          </a:solidFill>
                          <a:latin typeface="Montserrat" panose="00000500000000000000"/>
                          <a:sym typeface="+mn-ea"/>
                        </a:rPr>
                        <a:t>Emerging markets with potential growth.</a:t>
                      </a:r>
                      <a:endParaRPr lang="en-MY" altLang="en-US" sz="2400" spc="53">
                        <a:solidFill>
                          <a:srgbClr val="263F6B"/>
                        </a:solidFill>
                        <a:latin typeface="Montserrat" panose="00000500000000000000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indent="0">
                        <a:lnSpc>
                          <a:spcPts val="3495"/>
                        </a:lnSpc>
                        <a:spcBef>
                          <a:spcPct val="0"/>
                        </a:spcBef>
                        <a:buNone/>
                      </a:pPr>
                      <a:r>
                        <a:rPr lang="en-MY" altLang="en-US" sz="2400" spc="53">
                          <a:solidFill>
                            <a:srgbClr val="263F6B"/>
                          </a:solidFill>
                          <a:latin typeface="Montserrat" panose="00000500000000000000"/>
                          <a:sym typeface="+mn-ea"/>
                        </a:rPr>
                        <a:t>Threats:</a:t>
                      </a:r>
                      <a:endParaRPr lang="en-MY" altLang="en-US" sz="2400" spc="53">
                        <a:solidFill>
                          <a:srgbClr val="263F6B"/>
                        </a:solidFill>
                        <a:latin typeface="Montserrat" panose="00000500000000000000"/>
                        <a:sym typeface="+mn-ea"/>
                      </a:endParaRPr>
                    </a:p>
                    <a:p>
                      <a:pPr indent="0">
                        <a:lnSpc>
                          <a:spcPts val="3495"/>
                        </a:lnSpc>
                        <a:spcBef>
                          <a:spcPct val="0"/>
                        </a:spcBef>
                        <a:buNone/>
                      </a:pPr>
                      <a:r>
                        <a:rPr lang="en-MY" altLang="en-US" sz="2400" spc="53">
                          <a:solidFill>
                            <a:srgbClr val="263F6B"/>
                          </a:solidFill>
                          <a:latin typeface="Montserrat" panose="00000500000000000000"/>
                          <a:sym typeface="+mn-ea"/>
                        </a:rPr>
                        <a:t>Aggressive competition from other companies.</a:t>
                      </a:r>
                      <a:endParaRPr lang="en-MY" altLang="en-US" sz="2400" spc="53">
                        <a:solidFill>
                          <a:srgbClr val="263F6B"/>
                        </a:solidFill>
                        <a:latin typeface="Montserrat" panose="00000500000000000000"/>
                        <a:sym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id="3" name="Freeform 3"/>
          <p:cNvSpPr/>
          <p:nvPr/>
        </p:nvSpPr>
        <p:spPr>
          <a:xfrm>
            <a:off x="1297214" y="-726996"/>
            <a:ext cx="11740992" cy="11740992"/>
          </a:xfrm>
          <a:custGeom>
            <a:avLst/>
            <a:gdLst/>
            <a:ahLst/>
            <a:cxnLst/>
            <a:rect l="l" t="t" r="r" b="b"/>
            <a:pathLst>
              <a:path w="11740992" h="11740992">
                <a:moveTo>
                  <a:pt x="0" y="0"/>
                </a:moveTo>
                <a:lnTo>
                  <a:pt x="11740992" y="0"/>
                </a:lnTo>
                <a:lnTo>
                  <a:pt x="11740992" y="11740992"/>
                </a:lnTo>
                <a:lnTo>
                  <a:pt x="0" y="1174099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50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1028700" y="615315"/>
            <a:ext cx="16230600" cy="9459595"/>
          </a:xfrm>
          <a:prstGeom prst="rect">
            <a:avLst/>
          </a:prstGeom>
          <a:solidFill>
            <a:srgbClr val="213559"/>
          </a:solidFill>
        </p:spPr>
      </p:sp>
      <p:grpSp>
        <p:nvGrpSpPr>
          <p:cNvPr id="5" name="Group 5"/>
          <p:cNvGrpSpPr/>
          <p:nvPr/>
        </p:nvGrpSpPr>
        <p:grpSpPr>
          <a:xfrm rot="0">
            <a:off x="-330479" y="-247859"/>
            <a:ext cx="8456256" cy="10782718"/>
            <a:chOff x="0" y="0"/>
            <a:chExt cx="11275007" cy="14376958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 l="20538" r="27178"/>
            <a:stretch>
              <a:fillRect/>
            </a:stretch>
          </p:blipFill>
          <p:spPr>
            <a:xfrm>
              <a:off x="0" y="0"/>
              <a:ext cx="11275007" cy="14376958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8773160" y="1473200"/>
            <a:ext cx="7473950" cy="7639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5960"/>
              </a:lnSpc>
            </a:pPr>
            <a:r>
              <a:rPr lang="en-MY" altLang="en-US" sz="6080" spc="-358">
                <a:solidFill>
                  <a:srgbClr val="FFFFFF"/>
                </a:solidFill>
                <a:latin typeface="Montserrat Ultra-Bold Italics" panose="00000900000000000000"/>
              </a:rPr>
              <a:t>RECOMENDATIONS</a:t>
            </a:r>
            <a:endParaRPr lang="en-MY" altLang="en-US" sz="6080" spc="-358">
              <a:solidFill>
                <a:srgbClr val="FFFFFF"/>
              </a:solidFill>
              <a:latin typeface="Montserrat Ultra-Bold Italics" panose="0000090000000000000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773160" y="2552700"/>
            <a:ext cx="7009130" cy="4476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just">
              <a:lnSpc>
                <a:spcPts val="349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690" spc="53">
                <a:solidFill>
                  <a:srgbClr val="FFFFFF"/>
                </a:solidFill>
                <a:latin typeface="Montserrat Ultra-Bold" panose="00000900000000000000"/>
              </a:rPr>
              <a:t>Data Backup and Recovery</a:t>
            </a:r>
            <a:endParaRPr lang="en-US" sz="2690" spc="53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220265" y="3238745"/>
            <a:ext cx="5015718" cy="1346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49">
                <a:solidFill>
                  <a:srgbClr val="FFFFFF"/>
                </a:solidFill>
                <a:latin typeface="Montserrat" panose="00000500000000000000"/>
              </a:rPr>
              <a:t>Regularly back up </a:t>
            </a:r>
            <a:r>
              <a:rPr lang="en-MY" altLang="en-US" sz="2500" spc="49">
                <a:solidFill>
                  <a:srgbClr val="FFFFFF"/>
                </a:solidFill>
                <a:latin typeface="Montserrat" panose="00000500000000000000"/>
              </a:rPr>
              <a:t>the </a:t>
            </a:r>
            <a:r>
              <a:rPr lang="en-US" sz="2500" spc="49">
                <a:solidFill>
                  <a:srgbClr val="FFFFFF"/>
                </a:solidFill>
                <a:latin typeface="Montserrat" panose="00000500000000000000"/>
              </a:rPr>
              <a:t>database to prevent data loss in case of failures.</a:t>
            </a:r>
            <a:endParaRPr lang="en-US" sz="2500" spc="49">
              <a:solidFill>
                <a:srgbClr val="FFFFFF"/>
              </a:solidFill>
              <a:latin typeface="Montserrat" panose="00000500000000000000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15071134" y="1054482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4" name="AutoShape 14"/>
          <p:cNvSpPr/>
          <p:nvPr/>
        </p:nvSpPr>
        <p:spPr>
          <a:xfrm rot="-5400000">
            <a:off x="13018986" y="5376538"/>
            <a:ext cx="6492240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8"/>
          <p:cNvSpPr txBox="1"/>
          <p:nvPr/>
        </p:nvSpPr>
        <p:spPr>
          <a:xfrm>
            <a:off x="8531860" y="4762500"/>
            <a:ext cx="7009130" cy="4476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p>
            <a:pPr marL="457200" indent="-457200" algn="just">
              <a:lnSpc>
                <a:spcPts val="349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MY" altLang="en-US" sz="2690" spc="53">
                <a:solidFill>
                  <a:srgbClr val="FFFFFF"/>
                </a:solidFill>
                <a:latin typeface="Montserrat Ultra-Bold" panose="00000900000000000000"/>
              </a:rPr>
              <a:t>Regular Maintenance</a:t>
            </a:r>
            <a:endParaRPr lang="en-MY" altLang="en-US" sz="2690" spc="53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16" name="TextBox 11"/>
          <p:cNvSpPr txBox="1"/>
          <p:nvPr/>
        </p:nvSpPr>
        <p:spPr>
          <a:xfrm>
            <a:off x="9220265" y="5448545"/>
            <a:ext cx="5015718" cy="1346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p>
            <a:pPr>
              <a:lnSpc>
                <a:spcPts val="3500"/>
              </a:lnSpc>
            </a:pPr>
            <a:r>
              <a:rPr lang="en-US" sz="2500" spc="49">
                <a:solidFill>
                  <a:srgbClr val="FFFFFF"/>
                </a:solidFill>
                <a:latin typeface="Montserrat" panose="00000500000000000000"/>
              </a:rPr>
              <a:t>Regularly back up </a:t>
            </a:r>
            <a:r>
              <a:rPr lang="en-MY" altLang="en-US" sz="2500" spc="49">
                <a:solidFill>
                  <a:srgbClr val="FFFFFF"/>
                </a:solidFill>
                <a:latin typeface="Montserrat" panose="00000500000000000000"/>
              </a:rPr>
              <a:t>the </a:t>
            </a:r>
            <a:r>
              <a:rPr lang="en-US" sz="2500" spc="49">
                <a:solidFill>
                  <a:srgbClr val="FFFFFF"/>
                </a:solidFill>
                <a:latin typeface="Montserrat" panose="00000500000000000000"/>
              </a:rPr>
              <a:t>database to prevent data loss in case of failures.</a:t>
            </a:r>
            <a:endParaRPr lang="en-US" sz="2500" spc="49">
              <a:solidFill>
                <a:srgbClr val="FFFFFF"/>
              </a:solidFill>
              <a:latin typeface="Montserrat" panose="00000500000000000000"/>
            </a:endParaRPr>
          </a:p>
        </p:txBody>
      </p:sp>
      <p:sp>
        <p:nvSpPr>
          <p:cNvPr id="18" name="TextBox 8"/>
          <p:cNvSpPr txBox="1"/>
          <p:nvPr/>
        </p:nvSpPr>
        <p:spPr>
          <a:xfrm>
            <a:off x="8531860" y="7032625"/>
            <a:ext cx="7009130" cy="4476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p>
            <a:pPr marL="457200" indent="-457200" algn="just">
              <a:lnSpc>
                <a:spcPts val="349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MY" altLang="en-US" sz="2690" spc="53">
                <a:solidFill>
                  <a:srgbClr val="FFFFFF"/>
                </a:solidFill>
                <a:latin typeface="Montserrat Ultra-Bold" panose="00000900000000000000"/>
              </a:rPr>
              <a:t>Data Modelling</a:t>
            </a:r>
            <a:endParaRPr lang="en-MY" altLang="en-US" sz="2690" spc="53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19" name="TextBox 11"/>
          <p:cNvSpPr txBox="1"/>
          <p:nvPr/>
        </p:nvSpPr>
        <p:spPr>
          <a:xfrm>
            <a:off x="9144065" y="7658345"/>
            <a:ext cx="5015718" cy="1346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p>
            <a:pPr>
              <a:lnSpc>
                <a:spcPts val="3500"/>
              </a:lnSpc>
            </a:pPr>
            <a:r>
              <a:rPr lang="en-US" sz="2500" spc="49">
                <a:solidFill>
                  <a:srgbClr val="FFFFFF"/>
                </a:solidFill>
                <a:latin typeface="Montserrat" panose="00000500000000000000"/>
              </a:rPr>
              <a:t>Normalize the database to reduce redundancy and improve data integrity.</a:t>
            </a:r>
            <a:endParaRPr lang="en-US" sz="2500" spc="49">
              <a:solidFill>
                <a:srgbClr val="FFFFFF"/>
              </a:solidFill>
              <a:latin typeface="Montserrat" panose="0000050000000000000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id="4" name="TextBox 4"/>
          <p:cNvSpPr txBox="1"/>
          <p:nvPr/>
        </p:nvSpPr>
        <p:spPr>
          <a:xfrm>
            <a:off x="2209923" y="3486809"/>
            <a:ext cx="5153535" cy="4481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ts val="349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MY" altLang="en-US" sz="2690" spc="53">
                <a:solidFill>
                  <a:srgbClr val="263F6B"/>
                </a:solidFill>
                <a:latin typeface="Montserrat" panose="00000500000000000000"/>
              </a:rPr>
              <a:t>Provide the Internet connection which is directly to the PC for reseach and reference.</a:t>
            </a:r>
            <a:endParaRPr lang="en-MY" altLang="en-US" sz="2690" spc="53">
              <a:solidFill>
                <a:srgbClr val="263F6B"/>
              </a:solidFill>
              <a:latin typeface="Montserrat" panose="00000500000000000000"/>
            </a:endParaRPr>
          </a:p>
          <a:p>
            <a:pPr marL="457200" indent="-457200">
              <a:lnSpc>
                <a:spcPts val="349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MY" altLang="en-US" sz="2690" spc="53">
                <a:solidFill>
                  <a:srgbClr val="263F6B"/>
                </a:solidFill>
                <a:latin typeface="Montserrat" panose="00000500000000000000"/>
              </a:rPr>
              <a:t>Provide annual leave for the intern student as the employee level.</a:t>
            </a:r>
            <a:endParaRPr lang="en-MY" altLang="en-US" sz="2690" spc="53">
              <a:solidFill>
                <a:srgbClr val="263F6B"/>
              </a:solidFill>
              <a:latin typeface="Montserrat" panose="00000500000000000000"/>
            </a:endParaRPr>
          </a:p>
          <a:p>
            <a:pPr marL="457200" indent="-457200">
              <a:lnSpc>
                <a:spcPts val="349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MY" altLang="en-US" sz="2690" spc="53">
                <a:solidFill>
                  <a:srgbClr val="263F6B"/>
                </a:solidFill>
                <a:latin typeface="Montserrat" panose="00000500000000000000"/>
              </a:rPr>
              <a:t>Use smart technologies to monitor data like Internet of Things (IoT) devices.</a:t>
            </a:r>
            <a:endParaRPr lang="en-MY" altLang="en-US" sz="2690" spc="53">
              <a:solidFill>
                <a:srgbClr val="263F6B"/>
              </a:solidFill>
              <a:latin typeface="Montserrat" panose="00000500000000000000"/>
            </a:endParaRPr>
          </a:p>
        </p:txBody>
      </p:sp>
      <p:sp>
        <p:nvSpPr>
          <p:cNvPr id="6" name="AutoShape 6"/>
          <p:cNvSpPr/>
          <p:nvPr/>
        </p:nvSpPr>
        <p:spPr>
          <a:xfrm rot="-8231889">
            <a:off x="-10109114" y="6176620"/>
            <a:ext cx="16230600" cy="10441156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7" name="AutoShape 7"/>
          <p:cNvSpPr/>
          <p:nvPr/>
        </p:nvSpPr>
        <p:spPr>
          <a:xfrm rot="-8231889">
            <a:off x="-10507643" y="6538090"/>
            <a:ext cx="16230600" cy="10441156"/>
          </a:xfrm>
          <a:prstGeom prst="rect">
            <a:avLst/>
          </a:prstGeom>
          <a:solidFill>
            <a:srgbClr val="263F6B"/>
          </a:solidFill>
        </p:spPr>
      </p:sp>
      <p:sp>
        <p:nvSpPr>
          <p:cNvPr id="8" name="Freeform 8"/>
          <p:cNvSpPr/>
          <p:nvPr/>
        </p:nvSpPr>
        <p:spPr>
          <a:xfrm>
            <a:off x="1028700" y="1028700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7452893" y="7316416"/>
            <a:ext cx="2556816" cy="2575547"/>
          </a:xfrm>
          <a:custGeom>
            <a:avLst/>
            <a:gdLst/>
            <a:ahLst/>
            <a:cxnLst/>
            <a:rect l="l" t="t" r="r" b="b"/>
            <a:pathLst>
              <a:path w="2556816" h="2575547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-1730039" y="1733723"/>
            <a:ext cx="2556816" cy="2575547"/>
          </a:xfrm>
          <a:custGeom>
            <a:avLst/>
            <a:gdLst/>
            <a:ahLst/>
            <a:cxnLst/>
            <a:rect l="l" t="t" r="r" b="b"/>
            <a:pathLst>
              <a:path w="2556816" h="2575547">
                <a:moveTo>
                  <a:pt x="0" y="0"/>
                </a:moveTo>
                <a:lnTo>
                  <a:pt x="2556815" y="0"/>
                </a:lnTo>
                <a:lnTo>
                  <a:pt x="2556815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AutoShape 11"/>
          <p:cNvSpPr/>
          <p:nvPr/>
        </p:nvSpPr>
        <p:spPr>
          <a:xfrm>
            <a:off x="1827653" y="2945296"/>
            <a:ext cx="1386321" cy="0"/>
          </a:xfrm>
          <a:prstGeom prst="line">
            <a:avLst/>
          </a:prstGeom>
          <a:ln w="76200" cap="flat">
            <a:solidFill>
              <a:srgbClr val="263F6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7"/>
          <p:cNvSpPr txBox="1"/>
          <p:nvPr/>
        </p:nvSpPr>
        <p:spPr>
          <a:xfrm>
            <a:off x="2133600" y="1562100"/>
            <a:ext cx="9850120" cy="763905"/>
          </a:xfrm>
          <a:prstGeom prst="rect">
            <a:avLst/>
          </a:prstGeom>
        </p:spPr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</a:bodyPr>
          <a:p>
            <a:pPr algn="just">
              <a:lnSpc>
                <a:spcPts val="5960"/>
              </a:lnSpc>
            </a:pPr>
            <a:r>
              <a:rPr lang="en-MY" altLang="en-US" sz="6080" spc="-358">
                <a:ln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Montserrat Ultra-Bold Italics" panose="00000900000000000000"/>
              </a:rPr>
              <a:t>RECOMENDATIONS (CON)</a:t>
            </a:r>
            <a:endParaRPr lang="en-MY" altLang="en-US" sz="6080" spc="-358">
              <a:ln/>
              <a:solidFill>
                <a:schemeClr val="accent1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Montserrat Ultra-Bold Italics" panose="00000900000000000000"/>
            </a:endParaRPr>
          </a:p>
        </p:txBody>
      </p:sp>
      <p:pic>
        <p:nvPicPr>
          <p:cNvPr id="13" name="Picture 12" descr="logo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7200" y="4330700"/>
            <a:ext cx="9753600" cy="11049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id="4" name="Freeform 3"/>
          <p:cNvSpPr/>
          <p:nvPr/>
        </p:nvSpPr>
        <p:spPr>
          <a:xfrm>
            <a:off x="17231243" y="698454"/>
            <a:ext cx="2556816" cy="2575547"/>
          </a:xfrm>
          <a:custGeom>
            <a:avLst/>
            <a:gdLst/>
            <a:ahLst/>
            <a:cxnLst/>
            <a:rect l="l" t="t" r="r" b="b"/>
            <a:pathLst>
              <a:path w="2556816" h="2575547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4"/>
          <p:cNvSpPr/>
          <p:nvPr/>
        </p:nvSpPr>
        <p:spPr>
          <a:xfrm>
            <a:off x="-1500059" y="7012999"/>
            <a:ext cx="2556816" cy="2575547"/>
          </a:xfrm>
          <a:custGeom>
            <a:avLst/>
            <a:gdLst/>
            <a:ahLst/>
            <a:cxnLst/>
            <a:rect l="l" t="t" r="r" b="b"/>
            <a:pathLst>
              <a:path w="2556816" h="2575547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5"/>
          <p:cNvSpPr txBox="1"/>
          <p:nvPr/>
        </p:nvSpPr>
        <p:spPr>
          <a:xfrm>
            <a:off x="3786333" y="1171575"/>
            <a:ext cx="10673482" cy="831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p>
            <a:pPr algn="ctr">
              <a:lnSpc>
                <a:spcPts val="6490"/>
              </a:lnSpc>
            </a:pPr>
            <a:r>
              <a:rPr lang="en-MY" sz="6625" spc="-390">
                <a:solidFill>
                  <a:srgbClr val="263F6B"/>
                </a:solidFill>
                <a:latin typeface="Montserrat Ultra-Bold Italics" panose="00000900000000000000"/>
              </a:rPr>
              <a:t>CONCLUSION</a:t>
            </a:r>
            <a:endParaRPr lang="en-MY" sz="6625" spc="-390">
              <a:solidFill>
                <a:srgbClr val="263F6B"/>
              </a:solidFill>
              <a:latin typeface="Montserrat Ultra-Bold Italics" panose="00000900000000000000"/>
            </a:endParaRPr>
          </a:p>
        </p:txBody>
      </p:sp>
      <p:sp>
        <p:nvSpPr>
          <p:cNvPr id="8" name="AutoShape 8"/>
          <p:cNvSpPr/>
          <p:nvPr/>
        </p:nvSpPr>
        <p:spPr>
          <a:xfrm rot="-2700000">
            <a:off x="-2646503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9" name="AutoShape 9"/>
          <p:cNvSpPr/>
          <p:nvPr/>
        </p:nvSpPr>
        <p:spPr>
          <a:xfrm rot="-2700000">
            <a:off x="15641497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11" name="TextBox 11"/>
          <p:cNvSpPr txBox="1"/>
          <p:nvPr/>
        </p:nvSpPr>
        <p:spPr>
          <a:xfrm>
            <a:off x="4343400" y="2324100"/>
            <a:ext cx="9069705" cy="44881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indent="457200">
              <a:lnSpc>
                <a:spcPts val="3500"/>
              </a:lnSpc>
            </a:pPr>
            <a:r>
              <a:rPr lang="en-US" sz="2500">
                <a:solidFill>
                  <a:schemeClr val="accent1"/>
                </a:solidFill>
                <a:sym typeface="+mn-ea"/>
              </a:rPr>
              <a:t>In conclusion, </a:t>
            </a:r>
            <a:r>
              <a:rPr lang="en-MY" altLang="en-US" sz="2500">
                <a:solidFill>
                  <a:schemeClr val="accent1"/>
                </a:solidFill>
                <a:sym typeface="+mn-ea"/>
              </a:rPr>
              <a:t>after 5 month of</a:t>
            </a:r>
            <a:r>
              <a:rPr lang="en-US" sz="2500">
                <a:solidFill>
                  <a:schemeClr val="accent1"/>
                </a:solidFill>
                <a:sym typeface="+mn-ea"/>
              </a:rPr>
              <a:t> internship</a:t>
            </a:r>
            <a:r>
              <a:rPr lang="en-MY" altLang="en-US" sz="2500">
                <a:solidFill>
                  <a:schemeClr val="accent1"/>
                </a:solidFill>
                <a:sym typeface="+mn-ea"/>
              </a:rPr>
              <a:t> at Taiyo Yuden (Sarawak) Sdn Bhd (MSTY) </a:t>
            </a:r>
            <a:r>
              <a:rPr lang="en-US" sz="2500">
                <a:solidFill>
                  <a:schemeClr val="accent1"/>
                </a:solidFill>
                <a:sym typeface="+mn-ea"/>
              </a:rPr>
              <a:t>as a </a:t>
            </a:r>
            <a:r>
              <a:rPr lang="en-MY" altLang="en-US" sz="2500">
                <a:solidFill>
                  <a:schemeClr val="accent1"/>
                </a:solidFill>
                <a:sym typeface="+mn-ea"/>
              </a:rPr>
              <a:t>intern student has give me</a:t>
            </a:r>
            <a:r>
              <a:rPr lang="en-US" sz="2500">
                <a:solidFill>
                  <a:schemeClr val="accent1"/>
                </a:solidFill>
                <a:sym typeface="+mn-ea"/>
              </a:rPr>
              <a:t> opportunity to </a:t>
            </a:r>
            <a:r>
              <a:rPr lang="en-MY" altLang="en-US" sz="2500">
                <a:solidFill>
                  <a:schemeClr val="accent1"/>
                </a:solidFill>
                <a:sym typeface="+mn-ea"/>
              </a:rPr>
              <a:t>learn and show my skill in the company.</a:t>
            </a:r>
            <a:r>
              <a:rPr lang="en-US" sz="2500">
                <a:solidFill>
                  <a:schemeClr val="accent1"/>
                </a:solidFill>
                <a:sym typeface="+mn-ea"/>
              </a:rPr>
              <a:t> </a:t>
            </a:r>
            <a:r>
              <a:rPr lang="en-MY" altLang="en-US" sz="2500">
                <a:solidFill>
                  <a:schemeClr val="accent1"/>
                </a:solidFill>
                <a:sym typeface="+mn-ea"/>
              </a:rPr>
              <a:t>The</a:t>
            </a:r>
            <a:r>
              <a:rPr lang="en-US" sz="2500">
                <a:solidFill>
                  <a:schemeClr val="accent1"/>
                </a:solidFill>
                <a:sym typeface="+mn-ea"/>
              </a:rPr>
              <a:t> </a:t>
            </a:r>
            <a:r>
              <a:rPr lang="en-MY" altLang="en-US" sz="2500">
                <a:solidFill>
                  <a:schemeClr val="accent1"/>
                </a:solidFill>
                <a:sym typeface="+mn-ea"/>
              </a:rPr>
              <a:t>facility given by </a:t>
            </a:r>
            <a:r>
              <a:rPr lang="en-US" sz="2500">
                <a:solidFill>
                  <a:schemeClr val="accent1"/>
                </a:solidFill>
                <a:sym typeface="+mn-ea"/>
              </a:rPr>
              <a:t>the </a:t>
            </a:r>
            <a:r>
              <a:rPr lang="en-MY" altLang="en-US" sz="2500">
                <a:solidFill>
                  <a:schemeClr val="accent1"/>
                </a:solidFill>
                <a:sym typeface="+mn-ea"/>
              </a:rPr>
              <a:t>company to me is very meaningful and very comfort in term of CSR and also other realated things</a:t>
            </a:r>
            <a:r>
              <a:rPr lang="en-US" sz="2500">
                <a:solidFill>
                  <a:schemeClr val="accent1"/>
                </a:solidFill>
                <a:sym typeface="+mn-ea"/>
              </a:rPr>
              <a:t>. </a:t>
            </a:r>
            <a:r>
              <a:rPr lang="en-MY" altLang="en-US" sz="2500">
                <a:solidFill>
                  <a:schemeClr val="accent1"/>
                </a:solidFill>
                <a:sym typeface="+mn-ea"/>
              </a:rPr>
              <a:t>After the end of the training will looking foward to expand my skill in the </a:t>
            </a:r>
            <a:r>
              <a:rPr lang="en-US" sz="2500">
                <a:solidFill>
                  <a:schemeClr val="accent1"/>
                </a:solidFill>
                <a:sym typeface="+mn-ea"/>
              </a:rPr>
              <a:t>company</a:t>
            </a:r>
            <a:r>
              <a:rPr lang="en-MY" altLang="en-US" sz="2500">
                <a:solidFill>
                  <a:schemeClr val="accent1"/>
                </a:solidFill>
                <a:sym typeface="+mn-ea"/>
              </a:rPr>
              <a:t> and improve my certain skill.</a:t>
            </a:r>
            <a:r>
              <a:rPr lang="en-US" sz="2500">
                <a:solidFill>
                  <a:schemeClr val="accent1"/>
                </a:solidFill>
                <a:sym typeface="+mn-ea"/>
              </a:rPr>
              <a:t> </a:t>
            </a:r>
            <a:r>
              <a:rPr lang="en-MY" altLang="en-US" sz="2500">
                <a:solidFill>
                  <a:schemeClr val="accent1"/>
                </a:solidFill>
                <a:sym typeface="+mn-ea"/>
              </a:rPr>
              <a:t>A</a:t>
            </a:r>
            <a:r>
              <a:rPr lang="en-US" sz="2500">
                <a:solidFill>
                  <a:schemeClr val="accent1"/>
                </a:solidFill>
                <a:sym typeface="+mn-ea"/>
              </a:rPr>
              <a:t>t </a:t>
            </a:r>
            <a:r>
              <a:rPr lang="en-MY" altLang="en-US" sz="2500">
                <a:solidFill>
                  <a:schemeClr val="accent1"/>
                </a:solidFill>
                <a:sym typeface="+mn-ea"/>
              </a:rPr>
              <a:t>the end </a:t>
            </a:r>
            <a:r>
              <a:rPr lang="en-US" sz="2500">
                <a:solidFill>
                  <a:schemeClr val="accent1"/>
                </a:solidFill>
                <a:sym typeface="+mn-ea"/>
              </a:rPr>
              <a:t>leaving </a:t>
            </a:r>
            <a:r>
              <a:rPr lang="en-MY" altLang="en-US" sz="2500">
                <a:solidFill>
                  <a:schemeClr val="accent1"/>
                </a:solidFill>
                <a:sym typeface="+mn-ea"/>
              </a:rPr>
              <a:t>greatful thanks to my supervisor from Taiyo Yuden Miss Esther and also other supervisor that has guide me through the training</a:t>
            </a:r>
            <a:r>
              <a:rPr lang="en-US" sz="2500">
                <a:solidFill>
                  <a:schemeClr val="accent1"/>
                </a:solidFill>
                <a:sym typeface="+mn-ea"/>
              </a:rPr>
              <a:t>.</a:t>
            </a:r>
            <a:endParaRPr lang="en-US" sz="2500">
              <a:solidFill>
                <a:schemeClr val="accent1"/>
              </a:solidFill>
            </a:endParaRPr>
          </a:p>
          <a:p>
            <a:pPr>
              <a:lnSpc>
                <a:spcPts val="3500"/>
              </a:lnSpc>
            </a:pPr>
            <a:endParaRPr lang="en-US" sz="2500" spc="49">
              <a:ln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" panose="0000050000000000000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F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83237" y="4465219"/>
            <a:ext cx="25783492" cy="9586163"/>
          </a:xfrm>
          <a:prstGeom prst="rect">
            <a:avLst/>
          </a:prstGeom>
          <a:solidFill>
            <a:srgbClr val="000000">
              <a:alpha val="6667"/>
            </a:srgbClr>
          </a:solidFill>
        </p:spPr>
      </p:sp>
      <p:sp>
        <p:nvSpPr>
          <p:cNvPr id="3" name="Freeform 3"/>
          <p:cNvSpPr/>
          <p:nvPr/>
        </p:nvSpPr>
        <p:spPr>
          <a:xfrm>
            <a:off x="1028700" y="1028700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5476242" y="8956802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7494137" y="698454"/>
            <a:ext cx="2556816" cy="2575547"/>
          </a:xfrm>
          <a:custGeom>
            <a:avLst/>
            <a:gdLst/>
            <a:ahLst/>
            <a:cxnLst/>
            <a:rect l="l" t="t" r="r" b="b"/>
            <a:pathLst>
              <a:path w="2556816" h="2575547">
                <a:moveTo>
                  <a:pt x="0" y="0"/>
                </a:moveTo>
                <a:lnTo>
                  <a:pt x="2556815" y="0"/>
                </a:lnTo>
                <a:lnTo>
                  <a:pt x="2556815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979461" y="9578419"/>
            <a:ext cx="2556816" cy="2575547"/>
          </a:xfrm>
          <a:custGeom>
            <a:avLst/>
            <a:gdLst/>
            <a:ahLst/>
            <a:cxnLst/>
            <a:rect l="l" t="t" r="r" b="b"/>
            <a:pathLst>
              <a:path w="2556816" h="2575547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AutoShape 7"/>
          <p:cNvSpPr/>
          <p:nvPr/>
        </p:nvSpPr>
        <p:spPr>
          <a:xfrm>
            <a:off x="1028700" y="8302951"/>
            <a:ext cx="16230600" cy="169519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8" name="AutoShape 8"/>
          <p:cNvSpPr/>
          <p:nvPr/>
        </p:nvSpPr>
        <p:spPr>
          <a:xfrm>
            <a:off x="1028700" y="1814529"/>
            <a:ext cx="16230600" cy="169519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12" name="TextBox 12"/>
          <p:cNvSpPr txBox="1"/>
          <p:nvPr/>
        </p:nvSpPr>
        <p:spPr>
          <a:xfrm>
            <a:off x="1028700" y="2926758"/>
            <a:ext cx="7727311" cy="3919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900"/>
              </a:lnSpc>
            </a:pPr>
            <a:r>
              <a:rPr lang="en-US" sz="16195" spc="-955">
                <a:solidFill>
                  <a:srgbClr val="FFFFFF"/>
                </a:solidFill>
                <a:latin typeface="Montserrat Ultra-Bold" panose="00000900000000000000"/>
              </a:rPr>
              <a:t>THANK YOU</a:t>
            </a:r>
            <a:endParaRPr lang="en-US" sz="16195" spc="-955">
              <a:solidFill>
                <a:srgbClr val="FFFFFF"/>
              </a:solidFill>
              <a:latin typeface="Montserrat Ultra-Bold" panose="0000090000000000000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11565255" y="8614410"/>
            <a:ext cx="2948305" cy="1555750"/>
            <a:chOff x="17880" y="7740"/>
            <a:chExt cx="5760" cy="3000"/>
          </a:xfrm>
        </p:grpSpPr>
        <p:sp>
          <p:nvSpPr>
            <p:cNvPr id="20" name="Rectangles 19"/>
            <p:cNvSpPr/>
            <p:nvPr/>
          </p:nvSpPr>
          <p:spPr>
            <a:xfrm>
              <a:off x="17880" y="7740"/>
              <a:ext cx="5760" cy="3000"/>
            </a:xfrm>
            <a:prstGeom prst="rect">
              <a:avLst/>
            </a:prstGeom>
            <a:solidFill>
              <a:schemeClr val="bg1"/>
            </a:solidFill>
          </p:spPr>
          <p:style>
            <a:lnRef idx="0">
              <a:srgbClr val="FFFFFF"/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pic>
          <p:nvPicPr>
            <p:cNvPr id="18" name="Picture 17" descr="Identiti-Visual-UNIMAS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360" y="8100"/>
              <a:ext cx="4771" cy="2266"/>
            </a:xfrm>
            <a:prstGeom prst="rect">
              <a:avLst/>
            </a:prstGeom>
          </p:spPr>
        </p:pic>
      </p:grpSp>
      <p:pic>
        <p:nvPicPr>
          <p:cNvPr id="19" name="Picture 18" descr="log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67200" y="9029700"/>
            <a:ext cx="6454775" cy="731520"/>
          </a:xfrm>
          <a:prstGeom prst="rect">
            <a:avLst/>
          </a:prstGeom>
        </p:spPr>
      </p:pic>
      <p:sp>
        <p:nvSpPr>
          <p:cNvPr id="24" name="TextBox 6"/>
          <p:cNvSpPr txBox="1"/>
          <p:nvPr/>
        </p:nvSpPr>
        <p:spPr>
          <a:xfrm>
            <a:off x="5486192" y="7625080"/>
            <a:ext cx="8294787" cy="416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p>
            <a:pPr algn="ctr">
              <a:lnSpc>
                <a:spcPts val="3250"/>
              </a:lnSpc>
              <a:spcBef>
                <a:spcPct val="0"/>
              </a:spcBef>
            </a:pPr>
            <a:r>
              <a:rPr lang="en-MY" altLang="en-US" sz="2500" spc="50">
                <a:solidFill>
                  <a:schemeClr val="bg1"/>
                </a:solidFill>
                <a:latin typeface="Montserrat" panose="00000500000000000000"/>
              </a:rPr>
              <a:t>Special thanks to..</a:t>
            </a:r>
            <a:endParaRPr lang="en-MY" altLang="en-US" sz="2500" spc="50">
              <a:solidFill>
                <a:schemeClr val="bg1"/>
              </a:solidFill>
              <a:latin typeface="Montserrat" panose="0000050000000000000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id="3" name="Freeform 3"/>
          <p:cNvSpPr/>
          <p:nvPr/>
        </p:nvSpPr>
        <p:spPr>
          <a:xfrm flipH="1">
            <a:off x="6305562" y="-995510"/>
            <a:ext cx="12278020" cy="12278020"/>
          </a:xfrm>
          <a:custGeom>
            <a:avLst/>
            <a:gdLst/>
            <a:ahLst/>
            <a:cxnLst/>
            <a:rect l="l" t="t" r="r" b="b"/>
            <a:pathLst>
              <a:path w="12278020" h="12278020">
                <a:moveTo>
                  <a:pt x="12278019" y="0"/>
                </a:moveTo>
                <a:lnTo>
                  <a:pt x="0" y="0"/>
                </a:lnTo>
                <a:lnTo>
                  <a:pt x="0" y="12278020"/>
                </a:lnTo>
                <a:lnTo>
                  <a:pt x="12278019" y="12278020"/>
                </a:lnTo>
                <a:lnTo>
                  <a:pt x="12278019" y="0"/>
                </a:lnTo>
                <a:close/>
              </a:path>
            </a:pathLst>
          </a:custGeom>
          <a:blipFill>
            <a:blip r:embed="rId1">
              <a:alphaModFix amt="19999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1028700" y="3009900"/>
            <a:ext cx="16230600" cy="7139305"/>
          </a:xfrm>
          <a:prstGeom prst="rect">
            <a:avLst/>
          </a:prstGeom>
          <a:solidFill>
            <a:srgbClr val="213559"/>
          </a:solidFill>
        </p:spPr>
      </p:sp>
      <p:grpSp>
        <p:nvGrpSpPr>
          <p:cNvPr id="5" name="Group 5"/>
          <p:cNvGrpSpPr/>
          <p:nvPr/>
        </p:nvGrpSpPr>
        <p:grpSpPr>
          <a:xfrm rot="0">
            <a:off x="9639230" y="-203728"/>
            <a:ext cx="8944351" cy="10694456"/>
            <a:chOff x="0" y="0"/>
            <a:chExt cx="8603361" cy="10286746"/>
          </a:xfrm>
        </p:grpSpPr>
        <p:sp>
          <p:nvSpPr>
            <p:cNvPr id="6" name="Freeform 6"/>
            <p:cNvSpPr/>
            <p:nvPr/>
          </p:nvSpPr>
          <p:spPr>
            <a:xfrm>
              <a:off x="-2794" y="-127"/>
              <a:ext cx="8606155" cy="10286873"/>
            </a:xfrm>
            <a:custGeom>
              <a:avLst/>
              <a:gdLst/>
              <a:ahLst/>
              <a:cxnLst/>
              <a:rect l="l" t="t" r="r" b="b"/>
              <a:pathLst>
                <a:path w="8606155" h="10286873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3"/>
              <a:stretch>
                <a:fillRect l="-28801" r="-50549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990600" y="913130"/>
            <a:ext cx="5935366" cy="2097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70"/>
              </a:lnSpc>
            </a:pPr>
            <a:r>
              <a:rPr lang="en-US" sz="8235" spc="-485">
                <a:solidFill>
                  <a:srgbClr val="263F6B"/>
                </a:solidFill>
                <a:latin typeface="Montserrat Ultra-Bold Italics" panose="00000900000000000000"/>
              </a:rPr>
              <a:t>TABLE OF CONTENTS</a:t>
            </a:r>
            <a:endParaRPr lang="en-US" sz="8235" spc="-485">
              <a:solidFill>
                <a:srgbClr val="263F6B"/>
              </a:solidFill>
              <a:latin typeface="Montserrat Ultra-Bold Italics" panose="0000090000000000000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057522" y="2933451"/>
            <a:ext cx="6123635" cy="721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50" lvl="1" indent="-269875">
              <a:lnSpc>
                <a:spcPts val="5625"/>
              </a:lnSpc>
              <a:buFont typeface="Arial" panose="020B0604020202020204"/>
              <a:buChar char="•"/>
            </a:pPr>
            <a:r>
              <a:rPr lang="en-MY" altLang="en-US" sz="2000" spc="49">
                <a:solidFill>
                  <a:srgbClr val="FFFFFF"/>
                </a:solidFill>
                <a:latin typeface="Montserrat" panose="00000500000000000000"/>
              </a:rPr>
              <a:t>Introduction</a:t>
            </a:r>
            <a:endParaRPr lang="en-MY" altLang="en-US" sz="2000" spc="49">
              <a:solidFill>
                <a:srgbClr val="FFFFFF"/>
              </a:solidFill>
              <a:latin typeface="Montserrat" panose="00000500000000000000"/>
            </a:endParaRPr>
          </a:p>
          <a:p>
            <a:pPr marL="539750" lvl="1" indent="-269875">
              <a:lnSpc>
                <a:spcPts val="5625"/>
              </a:lnSpc>
              <a:buFont typeface="Arial" panose="020B0604020202020204"/>
              <a:buChar char="•"/>
            </a:pPr>
            <a:r>
              <a:rPr lang="en-MY" altLang="en-US" sz="2000" spc="49">
                <a:solidFill>
                  <a:srgbClr val="FFFFFF"/>
                </a:solidFill>
                <a:latin typeface="Montserrat" panose="00000500000000000000"/>
              </a:rPr>
              <a:t>Aim &amp; Objectives of Industrial Training </a:t>
            </a:r>
            <a:endParaRPr lang="en-MY" altLang="en-US" sz="2000" spc="49">
              <a:solidFill>
                <a:srgbClr val="FFFFFF"/>
              </a:solidFill>
              <a:latin typeface="Montserrat" panose="00000500000000000000"/>
            </a:endParaRPr>
          </a:p>
          <a:p>
            <a:pPr marL="539750" lvl="1" indent="-269875">
              <a:lnSpc>
                <a:spcPts val="5625"/>
              </a:lnSpc>
              <a:buFont typeface="Arial" panose="020B0604020202020204"/>
              <a:buChar char="•"/>
            </a:pPr>
            <a:r>
              <a:rPr lang="en-US" sz="2000" spc="49">
                <a:solidFill>
                  <a:srgbClr val="FFFFFF"/>
                </a:solidFill>
                <a:latin typeface="Montserrat" panose="00000500000000000000"/>
              </a:rPr>
              <a:t>Company </a:t>
            </a:r>
            <a:r>
              <a:rPr lang="en-MY" altLang="en-US" sz="2000" spc="49">
                <a:solidFill>
                  <a:srgbClr val="FFFFFF"/>
                </a:solidFill>
                <a:latin typeface="Montserrat" panose="00000500000000000000"/>
              </a:rPr>
              <a:t>Profile &amp; Background</a:t>
            </a:r>
            <a:endParaRPr lang="en-MY" altLang="en-US" sz="2000" spc="49">
              <a:solidFill>
                <a:srgbClr val="FFFFFF"/>
              </a:solidFill>
              <a:latin typeface="Montserrat" panose="00000500000000000000"/>
            </a:endParaRPr>
          </a:p>
          <a:p>
            <a:pPr marL="539750" lvl="1" indent="-269875">
              <a:lnSpc>
                <a:spcPts val="5625"/>
              </a:lnSpc>
              <a:buFont typeface="Arial" panose="020B0604020202020204"/>
              <a:buChar char="•"/>
            </a:pPr>
            <a:r>
              <a:rPr lang="en-MY" altLang="en-US" sz="2000" spc="49">
                <a:solidFill>
                  <a:srgbClr val="FFFFFF"/>
                </a:solidFill>
                <a:latin typeface="Montserrat" panose="00000500000000000000"/>
              </a:rPr>
              <a:t>Training Scopes</a:t>
            </a:r>
            <a:endParaRPr lang="en-MY" altLang="en-US" sz="2000" spc="49">
              <a:solidFill>
                <a:srgbClr val="FFFFFF"/>
              </a:solidFill>
              <a:latin typeface="Montserrat" panose="00000500000000000000"/>
            </a:endParaRPr>
          </a:p>
          <a:p>
            <a:pPr marL="539750" lvl="1" indent="-269875">
              <a:lnSpc>
                <a:spcPts val="5625"/>
              </a:lnSpc>
              <a:buFont typeface="Arial" panose="020B0604020202020204"/>
              <a:buChar char="•"/>
            </a:pPr>
            <a:r>
              <a:rPr lang="en-MY" altLang="en-US" sz="2000" spc="49">
                <a:solidFill>
                  <a:srgbClr val="FFFFFF"/>
                </a:solidFill>
                <a:latin typeface="Montserrat" panose="00000500000000000000"/>
              </a:rPr>
              <a:t>Work Experiences</a:t>
            </a:r>
            <a:endParaRPr lang="en-MY" altLang="en-US" sz="2000" spc="49">
              <a:solidFill>
                <a:srgbClr val="FFFFFF"/>
              </a:solidFill>
              <a:latin typeface="Montserrat" panose="00000500000000000000"/>
            </a:endParaRPr>
          </a:p>
          <a:p>
            <a:pPr marL="539750" lvl="1" indent="-269875">
              <a:lnSpc>
                <a:spcPts val="5625"/>
              </a:lnSpc>
              <a:buFont typeface="Arial" panose="020B0604020202020204"/>
              <a:buChar char="•"/>
            </a:pPr>
            <a:r>
              <a:rPr lang="en-MY" altLang="en-US" sz="2000" spc="49">
                <a:solidFill>
                  <a:srgbClr val="FFFFFF"/>
                </a:solidFill>
                <a:latin typeface="Montserrat" panose="00000500000000000000"/>
              </a:rPr>
              <a:t>Project Sketching</a:t>
            </a:r>
            <a:endParaRPr lang="en-MY" altLang="en-US" sz="2000" spc="49">
              <a:solidFill>
                <a:srgbClr val="FFFFFF"/>
              </a:solidFill>
              <a:latin typeface="Montserrat" panose="00000500000000000000"/>
            </a:endParaRPr>
          </a:p>
          <a:p>
            <a:pPr marL="539750" lvl="1" indent="-269875">
              <a:lnSpc>
                <a:spcPts val="5625"/>
              </a:lnSpc>
              <a:buFont typeface="Arial" panose="020B0604020202020204"/>
              <a:buChar char="•"/>
            </a:pPr>
            <a:r>
              <a:rPr lang="en-MY" altLang="en-US" sz="2000" spc="49">
                <a:solidFill>
                  <a:srgbClr val="FFFFFF"/>
                </a:solidFill>
                <a:latin typeface="Montserrat" panose="00000500000000000000"/>
              </a:rPr>
              <a:t>Project Timeline</a:t>
            </a:r>
            <a:endParaRPr lang="en-MY" altLang="en-US" sz="2000" spc="49">
              <a:solidFill>
                <a:srgbClr val="FFFFFF"/>
              </a:solidFill>
              <a:latin typeface="Montserrat" panose="00000500000000000000"/>
            </a:endParaRPr>
          </a:p>
          <a:p>
            <a:pPr marL="539750" lvl="1" indent="-269875">
              <a:lnSpc>
                <a:spcPts val="5625"/>
              </a:lnSpc>
              <a:buFont typeface="Arial" panose="020B0604020202020204"/>
              <a:buChar char="•"/>
            </a:pPr>
            <a:r>
              <a:rPr lang="en-MY" altLang="en-US" sz="2000" spc="49">
                <a:solidFill>
                  <a:srgbClr val="FFFFFF"/>
                </a:solidFill>
                <a:latin typeface="Montserrat" panose="00000500000000000000"/>
              </a:rPr>
              <a:t>SWOT Analysis</a:t>
            </a:r>
            <a:endParaRPr lang="en-MY" altLang="en-US" sz="2000" spc="49">
              <a:solidFill>
                <a:srgbClr val="FFFFFF"/>
              </a:solidFill>
              <a:latin typeface="Montserrat" panose="00000500000000000000"/>
            </a:endParaRPr>
          </a:p>
          <a:p>
            <a:pPr marL="539750" lvl="1" indent="-269875">
              <a:lnSpc>
                <a:spcPts val="5625"/>
              </a:lnSpc>
              <a:buFont typeface="Arial" panose="020B0604020202020204"/>
              <a:buChar char="•"/>
            </a:pPr>
            <a:r>
              <a:rPr lang="en-MY" altLang="en-US" sz="2000" spc="49">
                <a:solidFill>
                  <a:srgbClr val="FFFFFF"/>
                </a:solidFill>
                <a:latin typeface="Montserrat" panose="00000500000000000000"/>
                <a:sym typeface="+mn-ea"/>
              </a:rPr>
              <a:t>Recommendation</a:t>
            </a:r>
            <a:endParaRPr lang="en-MY" altLang="en-US" sz="2000" spc="49">
              <a:solidFill>
                <a:srgbClr val="FFFFFF"/>
              </a:solidFill>
              <a:latin typeface="Montserrat" panose="00000500000000000000"/>
            </a:endParaRPr>
          </a:p>
          <a:p>
            <a:pPr marL="539750" lvl="1" indent="-269875">
              <a:lnSpc>
                <a:spcPts val="5625"/>
              </a:lnSpc>
              <a:buFont typeface="Arial" panose="020B0604020202020204"/>
              <a:buChar char="•"/>
            </a:pPr>
            <a:r>
              <a:rPr lang="en-MY" altLang="en-US" sz="2000" spc="49">
                <a:solidFill>
                  <a:srgbClr val="FFFFFF"/>
                </a:solidFill>
                <a:latin typeface="Montserrat" panose="00000500000000000000"/>
              </a:rPr>
              <a:t>Conclusion</a:t>
            </a:r>
            <a:endParaRPr lang="en-MY" altLang="en-US" sz="2000" spc="49">
              <a:solidFill>
                <a:srgbClr val="FFFFFF"/>
              </a:solidFill>
              <a:latin typeface="Montserrat" panose="00000500000000000000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15476242" y="8956802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grpSp>
        <p:nvGrpSpPr>
          <p:cNvPr id="5" name="Group 5"/>
          <p:cNvGrpSpPr/>
          <p:nvPr/>
        </p:nvGrpSpPr>
        <p:grpSpPr>
          <a:xfrm rot="0">
            <a:off x="396240" y="3469640"/>
            <a:ext cx="17687290" cy="6544310"/>
            <a:chOff x="0" y="0"/>
            <a:chExt cx="1500474" cy="105914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1447754" y="5498465"/>
            <a:ext cx="3241123" cy="2083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p>
            <a:pPr algn="ctr">
              <a:lnSpc>
                <a:spcPts val="3250"/>
              </a:lnSpc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Hello everyone my name is Alvin anak Samail an Intern Student from Taiyo Yuden Sarawak </a:t>
            </a:r>
            <a:r>
              <a:rPr lang="en-US" sz="2500" spc="50">
                <a:solidFill>
                  <a:srgbClr val="FFFFFF"/>
                </a:solidFill>
                <a:latin typeface="Montserrat" panose="00000500000000000000"/>
              </a:rPr>
              <a:t>.</a:t>
            </a:r>
            <a:endParaRPr lang="en-US" sz="2500" spc="50">
              <a:solidFill>
                <a:srgbClr val="FFFFFF"/>
              </a:solidFill>
              <a:latin typeface="Montserrat" panose="00000500000000000000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858000" y="5081905"/>
            <a:ext cx="4568825" cy="4165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p>
            <a:pPr algn="ctr">
              <a:lnSpc>
                <a:spcPts val="3250"/>
              </a:lnSpc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Position : INTERN STUDENT</a:t>
            </a:r>
            <a:endParaRPr lang="en-MY" altLang="en-US" sz="2500" spc="50">
              <a:solidFill>
                <a:srgbClr val="FFFFFF"/>
              </a:solidFill>
              <a:latin typeface="Montserrat" panose="00000500000000000000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5181600" y="5981700"/>
            <a:ext cx="4816475" cy="37509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p>
            <a:pPr marL="342900" indent="-342900" algn="ctr">
              <a:lnSpc>
                <a:spcPts val="3250"/>
              </a:lnSpc>
              <a:buFont typeface="Arial" panose="020B0604020202020204" pitchFamily="34" charset="0"/>
              <a:buChar char="•"/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To develop a mobile and web aplication.</a:t>
            </a:r>
            <a:endParaRPr lang="en-MY" altLang="en-US" sz="2500" spc="50">
              <a:solidFill>
                <a:srgbClr val="FFFFFF"/>
              </a:solidFill>
              <a:latin typeface="Montserrat" panose="00000500000000000000"/>
            </a:endParaRPr>
          </a:p>
          <a:p>
            <a:pPr marL="342900" indent="-342900" algn="ctr">
              <a:lnSpc>
                <a:spcPts val="3250"/>
              </a:lnSpc>
              <a:buFont typeface="Arial" panose="020B0604020202020204" pitchFamily="34" charset="0"/>
              <a:buChar char="•"/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Design and build a project of the system.</a:t>
            </a:r>
            <a:endParaRPr lang="en-MY" altLang="en-US" sz="2500" spc="50">
              <a:solidFill>
                <a:srgbClr val="FFFFFF"/>
              </a:solidFill>
              <a:latin typeface="Montserrat" panose="00000500000000000000"/>
            </a:endParaRPr>
          </a:p>
          <a:p>
            <a:pPr marL="342900" indent="-342900" algn="ctr">
              <a:lnSpc>
                <a:spcPts val="3250"/>
              </a:lnSpc>
              <a:buFont typeface="Arial" panose="020B0604020202020204" pitchFamily="34" charset="0"/>
              <a:buChar char="•"/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Maintenance and testing the system software.</a:t>
            </a:r>
            <a:endParaRPr lang="en-MY" altLang="en-US" sz="2500" spc="50">
              <a:solidFill>
                <a:srgbClr val="FFFFFF"/>
              </a:solidFill>
              <a:latin typeface="Montserrat" panose="00000500000000000000"/>
            </a:endParaRPr>
          </a:p>
          <a:p>
            <a:pPr marL="342900" indent="-342900" algn="ctr">
              <a:lnSpc>
                <a:spcPts val="3250"/>
              </a:lnSpc>
              <a:buFont typeface="Arial" panose="020B0604020202020204" pitchFamily="34" charset="0"/>
              <a:buChar char="•"/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Programming skill : C++, C, Python, PHP, HTML, Java, XML, Javascript. </a:t>
            </a:r>
            <a:endParaRPr lang="en-MY" altLang="en-US" sz="2500" spc="50">
              <a:solidFill>
                <a:srgbClr val="FFFFFF"/>
              </a:solidFill>
              <a:latin typeface="Montserrat" panose="00000500000000000000"/>
            </a:endParaRPr>
          </a:p>
        </p:txBody>
      </p:sp>
      <p:sp>
        <p:nvSpPr>
          <p:cNvPr id="23" name="Freeform 23"/>
          <p:cNvSpPr/>
          <p:nvPr/>
        </p:nvSpPr>
        <p:spPr>
          <a:xfrm>
            <a:off x="7393940" y="1108075"/>
            <a:ext cx="2924810" cy="2924810"/>
          </a:xfrm>
          <a:custGeom>
            <a:avLst/>
            <a:gdLst/>
            <a:ahLst/>
            <a:cxnLst/>
            <a:rect l="l" t="t" r="r" b="b"/>
            <a:pathLst>
              <a:path w="6350000" h="6350000">
                <a:moveTo>
                  <a:pt x="3175000" y="0"/>
                </a:moveTo>
                <a:cubicBezTo>
                  <a:pt x="1423670" y="0"/>
                  <a:pt x="0" y="1424940"/>
                  <a:pt x="0" y="3175000"/>
                </a:cubicBezTo>
                <a:cubicBezTo>
                  <a:pt x="0" y="4925060"/>
                  <a:pt x="1423670" y="6350000"/>
                  <a:pt x="3175000" y="6350000"/>
                </a:cubicBezTo>
                <a:cubicBezTo>
                  <a:pt x="4925060" y="6350000"/>
                  <a:pt x="6350000" y="4926330"/>
                  <a:pt x="6350000" y="3175000"/>
                </a:cubicBezTo>
                <a:cubicBezTo>
                  <a:pt x="6350000" y="1424940"/>
                  <a:pt x="4926330" y="0"/>
                  <a:pt x="3175000" y="0"/>
                </a:cubicBezTo>
                <a:close/>
                <a:moveTo>
                  <a:pt x="3175000" y="5833110"/>
                </a:moveTo>
                <a:cubicBezTo>
                  <a:pt x="1709420" y="5833110"/>
                  <a:pt x="516890" y="4640580"/>
                  <a:pt x="516890" y="3175000"/>
                </a:cubicBezTo>
                <a:cubicBezTo>
                  <a:pt x="516890" y="1709420"/>
                  <a:pt x="1709420" y="516890"/>
                  <a:pt x="3175000" y="516890"/>
                </a:cubicBezTo>
                <a:cubicBezTo>
                  <a:pt x="4640580" y="516890"/>
                  <a:pt x="5833110" y="1709420"/>
                  <a:pt x="5833110" y="3175000"/>
                </a:cubicBezTo>
                <a:cubicBezTo>
                  <a:pt x="5833110" y="4640580"/>
                  <a:pt x="4640580" y="5833110"/>
                  <a:pt x="3175000" y="5833110"/>
                </a:cubicBezTo>
                <a:close/>
              </a:path>
            </a:pathLst>
          </a:custGeom>
          <a:solidFill>
            <a:srgbClr val="263F6B"/>
          </a:solidFill>
        </p:spPr>
      </p:sp>
      <p:sp>
        <p:nvSpPr>
          <p:cNvPr id="28" name="TextBox 28"/>
          <p:cNvSpPr txBox="1"/>
          <p:nvPr/>
        </p:nvSpPr>
        <p:spPr>
          <a:xfrm>
            <a:off x="6857785" y="4073252"/>
            <a:ext cx="4113110" cy="416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p>
            <a:pPr algn="ctr">
              <a:lnSpc>
                <a:spcPts val="3250"/>
              </a:lnSpc>
            </a:pPr>
            <a:r>
              <a:rPr lang="en-MY" altLang="en-US" sz="2500" spc="50">
                <a:solidFill>
                  <a:srgbClr val="FFFFFF"/>
                </a:solidFill>
                <a:latin typeface="Montserrat Ultra-Bold" panose="00000900000000000000"/>
              </a:rPr>
              <a:t>ALVIN ANAK SAMAIL</a:t>
            </a:r>
            <a:endParaRPr lang="en-MY" altLang="en-US" sz="2500" spc="50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0439615" y="6057627"/>
            <a:ext cx="4113110" cy="416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p>
            <a:pPr algn="ctr">
              <a:lnSpc>
                <a:spcPts val="3250"/>
              </a:lnSpc>
            </a:pPr>
            <a:r>
              <a:rPr lang="en-MY" altLang="en-US" sz="2500" spc="50">
                <a:solidFill>
                  <a:srgbClr val="FFFFFF"/>
                </a:solidFill>
                <a:latin typeface="Montserrat Ultra-Bold" panose="00000900000000000000"/>
              </a:rPr>
              <a:t>Education History</a:t>
            </a:r>
            <a:endParaRPr lang="en-MY" altLang="en-US" sz="2500" spc="50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5410200" y="5524259"/>
            <a:ext cx="4113110" cy="416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p>
            <a:pPr algn="ctr">
              <a:lnSpc>
                <a:spcPts val="3250"/>
              </a:lnSpc>
            </a:pPr>
            <a:r>
              <a:rPr lang="en-MY" altLang="en-US" sz="2500" spc="50">
                <a:solidFill>
                  <a:srgbClr val="FFFFFF"/>
                </a:solidFill>
                <a:latin typeface="Montserrat Ultra-Bold" panose="00000900000000000000"/>
              </a:rPr>
              <a:t>Skill</a:t>
            </a:r>
            <a:endParaRPr lang="en-MY" altLang="en-US" sz="2500" spc="50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6172200" y="266700"/>
            <a:ext cx="5946775" cy="7385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p>
            <a:pPr>
              <a:lnSpc>
                <a:spcPts val="5760"/>
              </a:lnSpc>
            </a:pPr>
            <a:r>
              <a:rPr lang="en-MY" altLang="en-US" sz="5880" spc="-346">
                <a:solidFill>
                  <a:srgbClr val="263F6B"/>
                </a:solidFill>
                <a:latin typeface="Montserrat Ultra-Bold Italics" panose="00000900000000000000"/>
              </a:rPr>
              <a:t>INTRODUCTION</a:t>
            </a:r>
            <a:endParaRPr lang="en-MY" altLang="en-US" sz="5880" spc="-346">
              <a:solidFill>
                <a:srgbClr val="263F6B"/>
              </a:solidFill>
              <a:latin typeface="Montserrat Ultra-Bold Italics" panose="00000900000000000000"/>
            </a:endParaRPr>
          </a:p>
        </p:txBody>
      </p:sp>
      <p:sp>
        <p:nvSpPr>
          <p:cNvPr id="35" name="AutoShape 35"/>
          <p:cNvSpPr/>
          <p:nvPr/>
        </p:nvSpPr>
        <p:spPr>
          <a:xfrm rot="-2700000">
            <a:off x="15641497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36" name="AutoShape 36"/>
          <p:cNvSpPr/>
          <p:nvPr/>
        </p:nvSpPr>
        <p:spPr>
          <a:xfrm rot="-2700000">
            <a:off x="-2646503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grpSp>
        <p:nvGrpSpPr>
          <p:cNvPr id="42" name="Group 41"/>
          <p:cNvGrpSpPr/>
          <p:nvPr/>
        </p:nvGrpSpPr>
        <p:grpSpPr>
          <a:xfrm>
            <a:off x="12115800" y="38100"/>
            <a:ext cx="2321560" cy="2125980"/>
            <a:chOff x="6960" y="1500"/>
            <a:chExt cx="3656" cy="3348"/>
          </a:xfrm>
        </p:grpSpPr>
        <p:pic>
          <p:nvPicPr>
            <p:cNvPr id="37" name="Picture 36" descr="UNIMAS-logo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560" y="1980"/>
              <a:ext cx="2472" cy="2472"/>
            </a:xfrm>
            <a:prstGeom prst="rect">
              <a:avLst/>
            </a:prstGeom>
          </p:spPr>
        </p:pic>
        <p:sp>
          <p:nvSpPr>
            <p:cNvPr id="41" name="Freeform 23"/>
            <p:cNvSpPr/>
            <p:nvPr/>
          </p:nvSpPr>
          <p:spPr>
            <a:xfrm>
              <a:off x="6960" y="1500"/>
              <a:ext cx="3656" cy="3349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3670" y="0"/>
                    <a:pt x="0" y="1424940"/>
                    <a:pt x="0" y="3175000"/>
                  </a:cubicBezTo>
                  <a:cubicBezTo>
                    <a:pt x="0" y="4925060"/>
                    <a:pt x="1423670" y="6350000"/>
                    <a:pt x="3175000" y="6350000"/>
                  </a:cubicBezTo>
                  <a:cubicBezTo>
                    <a:pt x="4925060" y="6350000"/>
                    <a:pt x="6350000" y="4926330"/>
                    <a:pt x="6350000" y="3175000"/>
                  </a:cubicBezTo>
                  <a:cubicBezTo>
                    <a:pt x="6350000" y="1424940"/>
                    <a:pt x="4926330" y="0"/>
                    <a:pt x="3175000" y="0"/>
                  </a:cubicBezTo>
                  <a:close/>
                  <a:moveTo>
                    <a:pt x="3175000" y="5833110"/>
                  </a:moveTo>
                  <a:cubicBezTo>
                    <a:pt x="1709420" y="5833110"/>
                    <a:pt x="516890" y="4640580"/>
                    <a:pt x="516890" y="3175000"/>
                  </a:cubicBezTo>
                  <a:cubicBezTo>
                    <a:pt x="516890" y="1709420"/>
                    <a:pt x="1709420" y="516890"/>
                    <a:pt x="3175000" y="516890"/>
                  </a:cubicBezTo>
                  <a:cubicBezTo>
                    <a:pt x="4640580" y="516890"/>
                    <a:pt x="5833110" y="1709420"/>
                    <a:pt x="5833110" y="3175000"/>
                  </a:cubicBezTo>
                  <a:cubicBezTo>
                    <a:pt x="5833110" y="4640580"/>
                    <a:pt x="4640580" y="5833110"/>
                    <a:pt x="3175000" y="583311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id="43" name="AutoShape 32"/>
          <p:cNvSpPr/>
          <p:nvPr/>
        </p:nvSpPr>
        <p:spPr>
          <a:xfrm rot="-2655355">
            <a:off x="10255574" y="1897442"/>
            <a:ext cx="1833692" cy="0"/>
          </a:xfrm>
          <a:prstGeom prst="line">
            <a:avLst/>
          </a:prstGeom>
          <a:ln w="47625" cap="rnd">
            <a:solidFill>
              <a:srgbClr val="263F6B"/>
            </a:solidFill>
            <a:prstDash val="solid"/>
            <a:headEnd type="oval" w="lg" len="lg"/>
            <a:tailEnd type="oval" w="lg" len="lg"/>
          </a:ln>
        </p:spPr>
      </p:sp>
      <p:sp>
        <p:nvSpPr>
          <p:cNvPr id="44" name="TextBox 12"/>
          <p:cNvSpPr txBox="1"/>
          <p:nvPr/>
        </p:nvSpPr>
        <p:spPr>
          <a:xfrm>
            <a:off x="4876800" y="4610100"/>
            <a:ext cx="8622030" cy="4165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p>
            <a:pPr algn="ctr">
              <a:lnSpc>
                <a:spcPts val="3250"/>
              </a:lnSpc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Title : UNDERGRADUATE SOFTWARE ENGINEER</a:t>
            </a:r>
            <a:endParaRPr lang="en-MY" altLang="en-US" sz="2500" spc="50">
              <a:solidFill>
                <a:srgbClr val="FFFFFF"/>
              </a:solidFill>
              <a:latin typeface="Montserrat" panose="00000500000000000000"/>
            </a:endParaRPr>
          </a:p>
        </p:txBody>
      </p:sp>
      <p:sp>
        <p:nvSpPr>
          <p:cNvPr id="45" name="TextBox 30"/>
          <p:cNvSpPr txBox="1"/>
          <p:nvPr/>
        </p:nvSpPr>
        <p:spPr>
          <a:xfrm>
            <a:off x="914400" y="4990859"/>
            <a:ext cx="4113110" cy="416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p>
            <a:pPr algn="ctr">
              <a:lnSpc>
                <a:spcPts val="3250"/>
              </a:lnSpc>
            </a:pPr>
            <a:r>
              <a:rPr lang="en-MY" altLang="en-US" sz="2500" spc="50">
                <a:solidFill>
                  <a:srgbClr val="FFFFFF"/>
                </a:solidFill>
                <a:latin typeface="Montserrat Ultra-Bold" panose="00000900000000000000"/>
              </a:rPr>
              <a:t>Abut me</a:t>
            </a:r>
            <a:endParaRPr lang="en-MY" altLang="en-US" sz="2500" spc="50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46" name="TextBox 14"/>
          <p:cNvSpPr txBox="1"/>
          <p:nvPr/>
        </p:nvSpPr>
        <p:spPr>
          <a:xfrm>
            <a:off x="10411460" y="6662420"/>
            <a:ext cx="3797300" cy="20834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p>
            <a:pPr marL="342900" indent="-342900" algn="ctr">
              <a:lnSpc>
                <a:spcPts val="3250"/>
              </a:lnSpc>
              <a:buFont typeface="Arial" panose="020B0604020202020204" pitchFamily="34" charset="0"/>
              <a:buChar char="•"/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2018-2019 - Matriculation Programme</a:t>
            </a:r>
            <a:endParaRPr lang="en-MY" altLang="en-US" sz="2500" spc="50">
              <a:solidFill>
                <a:srgbClr val="FFFFFF"/>
              </a:solidFill>
              <a:latin typeface="Montserrat" panose="00000500000000000000"/>
            </a:endParaRPr>
          </a:p>
          <a:p>
            <a:pPr marL="342900" indent="-342900" algn="ctr">
              <a:lnSpc>
                <a:spcPts val="3250"/>
              </a:lnSpc>
              <a:buFont typeface="Arial" panose="020B0604020202020204" pitchFamily="34" charset="0"/>
              <a:buChar char="•"/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2019-Present - UNIMAS</a:t>
            </a:r>
            <a:endParaRPr lang="en-MY" altLang="en-US" sz="2500" spc="50">
              <a:solidFill>
                <a:srgbClr val="FFFFFF"/>
              </a:solidFill>
              <a:latin typeface="Montserrat" panose="00000500000000000000"/>
            </a:endParaRPr>
          </a:p>
        </p:txBody>
      </p:sp>
      <p:sp>
        <p:nvSpPr>
          <p:cNvPr id="47" name="TextBox 29"/>
          <p:cNvSpPr txBox="1"/>
          <p:nvPr/>
        </p:nvSpPr>
        <p:spPr>
          <a:xfrm>
            <a:off x="13868615" y="4990827"/>
            <a:ext cx="4113110" cy="416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p>
            <a:pPr algn="ctr">
              <a:lnSpc>
                <a:spcPts val="3250"/>
              </a:lnSpc>
            </a:pPr>
            <a:r>
              <a:rPr lang="en-MY" altLang="en-US" sz="2500" spc="50">
                <a:solidFill>
                  <a:srgbClr val="FFFFFF"/>
                </a:solidFill>
                <a:latin typeface="Montserrat Ultra-Bold" panose="00000900000000000000"/>
              </a:rPr>
              <a:t>Work Experience</a:t>
            </a:r>
            <a:endParaRPr lang="en-MY" altLang="en-US" sz="2500" spc="50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48" name="TextBox 14"/>
          <p:cNvSpPr txBox="1"/>
          <p:nvPr/>
        </p:nvSpPr>
        <p:spPr>
          <a:xfrm>
            <a:off x="14249400" y="5700395"/>
            <a:ext cx="3797300" cy="25006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p>
            <a:pPr marL="342900" indent="-342900" algn="ctr">
              <a:lnSpc>
                <a:spcPts val="3250"/>
              </a:lnSpc>
              <a:buFont typeface="Arial" panose="020B0604020202020204" pitchFamily="34" charset="0"/>
              <a:buChar char="•"/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2023-Present - Data team management and system developer at Taiyo Yuden Sarawak Sdn Bhd</a:t>
            </a:r>
            <a:endParaRPr lang="en-MY" altLang="en-US" sz="2500" spc="50">
              <a:solidFill>
                <a:srgbClr val="FFFFFF"/>
              </a:solidFill>
              <a:latin typeface="Montserrat" panose="00000500000000000000"/>
            </a:endParaRPr>
          </a:p>
        </p:txBody>
      </p:sp>
      <p:pic>
        <p:nvPicPr>
          <p:cNvPr id="49" name="Picture 48" descr="16909952748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6995" y="1409700"/>
            <a:ext cx="2291080" cy="2291080"/>
          </a:xfrm>
          <a:prstGeom prst="ellipse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90600" y="2400575"/>
            <a:ext cx="7713061" cy="1743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800"/>
              </a:lnSpc>
            </a:pPr>
            <a:r>
              <a:rPr lang="en-MY" altLang="en-US" sz="6600" spc="-409">
                <a:solidFill>
                  <a:srgbClr val="263F6B"/>
                </a:solidFill>
                <a:latin typeface="Montserrat Ultra-Bold Italics" panose="00000900000000000000"/>
              </a:rPr>
              <a:t>AIM &amp; OBJECTIVES OF IT</a:t>
            </a:r>
            <a:endParaRPr lang="en-MY" altLang="en-US" sz="6600" spc="-409">
              <a:solidFill>
                <a:srgbClr val="263F6B"/>
              </a:solidFill>
              <a:latin typeface="Montserrat Ultra-Bold Italics" panose="00000900000000000000"/>
            </a:endParaRPr>
          </a:p>
        </p:txBody>
      </p:sp>
      <p:sp>
        <p:nvSpPr>
          <p:cNvPr id="3" name="AutoShape 3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58624" y="1104974"/>
            <a:ext cx="9173641" cy="8667497"/>
          </a:xfrm>
          <a:prstGeom prst="rect">
            <a:avLst/>
          </a:prstGeom>
        </p:spPr>
      </p:pic>
      <p:sp>
        <p:nvSpPr>
          <p:cNvPr id="5" name="Freeform 5"/>
          <p:cNvSpPr/>
          <p:nvPr/>
        </p:nvSpPr>
        <p:spPr>
          <a:xfrm>
            <a:off x="1028700" y="1835789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28700" y="8496556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AutoShape 7"/>
          <p:cNvSpPr/>
          <p:nvPr/>
        </p:nvSpPr>
        <p:spPr>
          <a:xfrm>
            <a:off x="1028700" y="9591065"/>
            <a:ext cx="16230600" cy="1351653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8" name="AutoShape 8"/>
          <p:cNvSpPr/>
          <p:nvPr/>
        </p:nvSpPr>
        <p:spPr>
          <a:xfrm>
            <a:off x="1028700" y="-675827"/>
            <a:ext cx="16230600" cy="1351653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9" name="TextBox 9"/>
          <p:cNvSpPr txBox="1"/>
          <p:nvPr/>
        </p:nvSpPr>
        <p:spPr>
          <a:xfrm>
            <a:off x="1066800" y="4240255"/>
            <a:ext cx="7153592" cy="1666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50" lvl="1" indent="-269875">
              <a:lnSpc>
                <a:spcPts val="3250"/>
              </a:lnSpc>
              <a:buFont typeface="Arial" panose="020B0604020202020204"/>
              <a:buChar char="•"/>
            </a:pPr>
            <a:r>
              <a:rPr lang="en-MY" altLang="en-US" sz="2500" spc="49">
                <a:solidFill>
                  <a:srgbClr val="000000"/>
                </a:solidFill>
                <a:latin typeface="Montserrat" panose="00000500000000000000"/>
              </a:rPr>
              <a:t>The Industrial Training is aiming for helping student to increase and overcome their self confident  on their abilties and skill in the working area.</a:t>
            </a:r>
            <a:endParaRPr lang="en-MY" altLang="en-US" sz="2500" spc="49">
              <a:solidFill>
                <a:srgbClr val="000000"/>
              </a:solidFill>
              <a:latin typeface="Montserrat" panose="0000050000000000000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066800" y="6057625"/>
            <a:ext cx="6834278" cy="2083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50" lvl="1" indent="-269875">
              <a:lnSpc>
                <a:spcPts val="3250"/>
              </a:lnSpc>
              <a:buFont typeface="Arial" panose="020B0604020202020204"/>
              <a:buChar char="•"/>
            </a:pPr>
            <a:r>
              <a:rPr lang="en-MY" altLang="en-US" sz="2500" spc="49">
                <a:solidFill>
                  <a:srgbClr val="000000"/>
                </a:solidFill>
                <a:latin typeface="Montserrat" panose="00000500000000000000"/>
              </a:rPr>
              <a:t>The objective of industrial training is to give a cahange for student to recognize the real working environment and to increase  the ability of graduates to work.</a:t>
            </a:r>
            <a:endParaRPr lang="en-MY" altLang="en-US" sz="2500" spc="49">
              <a:solidFill>
                <a:srgbClr val="000000"/>
              </a:solidFill>
              <a:latin typeface="Montserrat" panose="00000500000000000000"/>
            </a:endParaRPr>
          </a:p>
        </p:txBody>
      </p:sp>
      <p:sp>
        <p:nvSpPr>
          <p:cNvPr id="11" name="Rectangles 10"/>
          <p:cNvSpPr/>
          <p:nvPr/>
        </p:nvSpPr>
        <p:spPr>
          <a:xfrm>
            <a:off x="9677400" y="1485900"/>
            <a:ext cx="1834515" cy="10248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MY" altLang="en-US">
                <a:solidFill>
                  <a:schemeClr val="tx1"/>
                </a:solidFill>
              </a:rPr>
              <a:t>Imrpove Understanding</a:t>
            </a:r>
            <a:endParaRPr lang="en-MY" altLang="en-US">
              <a:solidFill>
                <a:schemeClr val="tx1"/>
              </a:solidFill>
            </a:endParaRPr>
          </a:p>
        </p:txBody>
      </p:sp>
      <p:sp>
        <p:nvSpPr>
          <p:cNvPr id="12" name="Rectangles 11"/>
          <p:cNvSpPr/>
          <p:nvPr/>
        </p:nvSpPr>
        <p:spPr>
          <a:xfrm>
            <a:off x="14859000" y="1485900"/>
            <a:ext cx="1834515" cy="10248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MY" altLang="en-US">
                <a:solidFill>
                  <a:schemeClr val="tx1"/>
                </a:solidFill>
              </a:rPr>
              <a:t>Improve Communication</a:t>
            </a:r>
            <a:endParaRPr lang="en-MY" altLang="en-US">
              <a:solidFill>
                <a:schemeClr val="tx1"/>
              </a:solidFill>
            </a:endParaRPr>
          </a:p>
        </p:txBody>
      </p:sp>
      <p:sp>
        <p:nvSpPr>
          <p:cNvPr id="13" name="Rectangles 12"/>
          <p:cNvSpPr/>
          <p:nvPr/>
        </p:nvSpPr>
        <p:spPr>
          <a:xfrm>
            <a:off x="8305800" y="5905500"/>
            <a:ext cx="1834515" cy="10248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MY" altLang="en-US">
                <a:solidFill>
                  <a:schemeClr val="tx1"/>
                </a:solidFill>
              </a:rPr>
              <a:t>Improve Deceplines</a:t>
            </a:r>
            <a:endParaRPr lang="en-MY" altLang="en-US">
              <a:solidFill>
                <a:schemeClr val="tx1"/>
              </a:solidFill>
            </a:endParaRPr>
          </a:p>
        </p:txBody>
      </p:sp>
      <p:sp>
        <p:nvSpPr>
          <p:cNvPr id="14" name="Rectangles 13"/>
          <p:cNvSpPr/>
          <p:nvPr/>
        </p:nvSpPr>
        <p:spPr>
          <a:xfrm>
            <a:off x="12420600" y="8343900"/>
            <a:ext cx="1834515" cy="10248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MY" altLang="en-US">
                <a:solidFill>
                  <a:schemeClr val="tx1"/>
                </a:solidFill>
              </a:rPr>
              <a:t>Improve problem Solving</a:t>
            </a:r>
            <a:endParaRPr lang="en-MY" altLang="en-US">
              <a:solidFill>
                <a:schemeClr val="tx1"/>
              </a:solidFill>
            </a:endParaRPr>
          </a:p>
        </p:txBody>
      </p:sp>
      <p:sp>
        <p:nvSpPr>
          <p:cNvPr id="15" name="Rectangles 14"/>
          <p:cNvSpPr/>
          <p:nvPr/>
        </p:nvSpPr>
        <p:spPr>
          <a:xfrm>
            <a:off x="16154400" y="5907405"/>
            <a:ext cx="1834515" cy="10248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MY" altLang="en-US">
                <a:solidFill>
                  <a:schemeClr val="tx1"/>
                </a:solidFill>
              </a:rPr>
              <a:t>Improve Skill</a:t>
            </a:r>
            <a:endParaRPr lang="en-MY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id="3" name="AutoShape 3"/>
          <p:cNvSpPr/>
          <p:nvPr/>
        </p:nvSpPr>
        <p:spPr>
          <a:xfrm rot="2700000">
            <a:off x="-2646503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4" name="AutoShape 4"/>
          <p:cNvSpPr/>
          <p:nvPr/>
        </p:nvSpPr>
        <p:spPr>
          <a:xfrm rot="2700000">
            <a:off x="15641497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grpSp>
        <p:nvGrpSpPr>
          <p:cNvPr id="7" name="Group 7"/>
          <p:cNvGrpSpPr/>
          <p:nvPr/>
        </p:nvGrpSpPr>
        <p:grpSpPr>
          <a:xfrm rot="0">
            <a:off x="-2512615" y="1681677"/>
            <a:ext cx="8253464" cy="1309890"/>
            <a:chOff x="0" y="0"/>
            <a:chExt cx="4161103" cy="660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161103" cy="660400"/>
            </a:xfrm>
            <a:custGeom>
              <a:avLst/>
              <a:gdLst/>
              <a:ahLst/>
              <a:cxnLst/>
              <a:rect l="l" t="t" r="r" b="b"/>
              <a:pathLst>
                <a:path w="4161103" h="660400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9" name="Group 9"/>
          <p:cNvGrpSpPr/>
          <p:nvPr/>
        </p:nvGrpSpPr>
        <p:grpSpPr>
          <a:xfrm rot="0">
            <a:off x="12547151" y="1681677"/>
            <a:ext cx="8253464" cy="1309890"/>
            <a:chOff x="0" y="0"/>
            <a:chExt cx="4161103" cy="660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161103" cy="660400"/>
            </a:xfrm>
            <a:custGeom>
              <a:avLst/>
              <a:gdLst/>
              <a:ahLst/>
              <a:cxnLst/>
              <a:rect l="l" t="t" r="r" b="b"/>
              <a:pathLst>
                <a:path w="4161103" h="660400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11" name="Group 11"/>
          <p:cNvGrpSpPr/>
          <p:nvPr/>
        </p:nvGrpSpPr>
        <p:grpSpPr>
          <a:xfrm rot="0">
            <a:off x="6830695" y="7132955"/>
            <a:ext cx="4626610" cy="2648585"/>
            <a:chOff x="0" y="0"/>
            <a:chExt cx="1687841" cy="6604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687841" cy="660400"/>
            </a:xfrm>
            <a:custGeom>
              <a:avLst/>
              <a:gdLst/>
              <a:ahLst/>
              <a:cxnLst/>
              <a:rect l="l" t="t" r="r" b="b"/>
              <a:pathLst>
                <a:path w="1687841" h="660400">
                  <a:moveTo>
                    <a:pt x="156338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535940"/>
                  </a:lnTo>
                  <a:cubicBezTo>
                    <a:pt x="1687841" y="604520"/>
                    <a:pt x="1631961" y="660400"/>
                    <a:pt x="1563381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13" name="Group 13"/>
          <p:cNvGrpSpPr/>
          <p:nvPr/>
        </p:nvGrpSpPr>
        <p:grpSpPr>
          <a:xfrm rot="0">
            <a:off x="12579350" y="7132955"/>
            <a:ext cx="4626610" cy="2286635"/>
            <a:chOff x="0" y="0"/>
            <a:chExt cx="1687841" cy="6604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687841" cy="660400"/>
            </a:xfrm>
            <a:custGeom>
              <a:avLst/>
              <a:gdLst/>
              <a:ahLst/>
              <a:cxnLst/>
              <a:rect l="l" t="t" r="r" b="b"/>
              <a:pathLst>
                <a:path w="1687841" h="660400">
                  <a:moveTo>
                    <a:pt x="156338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535940"/>
                  </a:lnTo>
                  <a:cubicBezTo>
                    <a:pt x="1687841" y="604520"/>
                    <a:pt x="1631961" y="660400"/>
                    <a:pt x="1563381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6176317" y="1373836"/>
            <a:ext cx="5935366" cy="2097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70"/>
              </a:lnSpc>
            </a:pPr>
            <a:r>
              <a:rPr lang="en-US" sz="8235" spc="-485">
                <a:solidFill>
                  <a:srgbClr val="263F6B"/>
                </a:solidFill>
                <a:latin typeface="Montserrat Ultra-Bold Italics" panose="00000900000000000000"/>
              </a:rPr>
              <a:t>COMPANY PROFILE</a:t>
            </a:r>
            <a:endParaRPr lang="en-US" sz="8235" spc="-485">
              <a:solidFill>
                <a:srgbClr val="263F6B"/>
              </a:solidFill>
              <a:latin typeface="Montserrat Ultra-Bold Italics" panose="00000900000000000000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3395601" y="4811936"/>
            <a:ext cx="11496797" cy="1346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50">
                <a:solidFill>
                  <a:srgbClr val="212423"/>
                </a:solidFill>
                <a:latin typeface="Montserrat" panose="00000500000000000000"/>
              </a:rPr>
              <a:t>Employee well-being</a:t>
            </a:r>
            <a:endParaRPr lang="en-US" sz="2500" spc="50">
              <a:solidFill>
                <a:srgbClr val="212423"/>
              </a:solidFill>
              <a:latin typeface="Montserrat" panose="00000500000000000000"/>
            </a:endParaRPr>
          </a:p>
          <a:p>
            <a:pPr algn="ctr">
              <a:lnSpc>
                <a:spcPts val="3500"/>
              </a:lnSpc>
            </a:pPr>
            <a:r>
              <a:rPr lang="en-US" sz="2500" spc="50">
                <a:solidFill>
                  <a:srgbClr val="212423"/>
                </a:solidFill>
                <a:latin typeface="Montserrat" panose="00000500000000000000"/>
              </a:rPr>
              <a:t>Betterment of local communities</a:t>
            </a:r>
            <a:endParaRPr lang="en-US" sz="2500" spc="50">
              <a:solidFill>
                <a:srgbClr val="212423"/>
              </a:solidFill>
              <a:latin typeface="Montserrat" panose="00000500000000000000"/>
            </a:endParaRPr>
          </a:p>
          <a:p>
            <a:pPr algn="ctr">
              <a:lnSpc>
                <a:spcPts val="3500"/>
              </a:lnSpc>
            </a:pPr>
            <a:r>
              <a:rPr lang="en-US" sz="2500" spc="50">
                <a:solidFill>
                  <a:srgbClr val="212423"/>
                </a:solidFill>
                <a:latin typeface="Montserrat" panose="00000500000000000000"/>
              </a:rPr>
              <a:t>Responsibility to provide returns to shareholders</a:t>
            </a:r>
            <a:endParaRPr lang="en-US" sz="2500" spc="50">
              <a:solidFill>
                <a:srgbClr val="212423"/>
              </a:solidFill>
              <a:latin typeface="Montserrat" panose="00000500000000000000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7233057" y="7374242"/>
            <a:ext cx="3821886" cy="2244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49">
                <a:solidFill>
                  <a:srgbClr val="FFFFFF"/>
                </a:solidFill>
                <a:latin typeface="Montserrat" panose="00000500000000000000"/>
              </a:rPr>
              <a:t>To be an excellent company that enjoys the trust</a:t>
            </a:r>
            <a:endParaRPr lang="en-US" sz="2500" spc="49">
              <a:solidFill>
                <a:srgbClr val="FFFFFF"/>
              </a:solidFill>
              <a:latin typeface="Montserrat" panose="00000500000000000000"/>
            </a:endParaRPr>
          </a:p>
          <a:p>
            <a:pPr algn="ctr">
              <a:lnSpc>
                <a:spcPts val="3500"/>
              </a:lnSpc>
            </a:pPr>
            <a:r>
              <a:rPr lang="en-US" sz="2500" spc="49">
                <a:solidFill>
                  <a:srgbClr val="FFFFFF"/>
                </a:solidFill>
                <a:latin typeface="Montserrat" panose="00000500000000000000"/>
              </a:rPr>
              <a:t>and highest regard from all stakeholders</a:t>
            </a:r>
            <a:endParaRPr lang="en-US" sz="2500" spc="49">
              <a:solidFill>
                <a:srgbClr val="FFFFFF"/>
              </a:solidFill>
              <a:latin typeface="Montserrat" panose="00000500000000000000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2988028" y="7374242"/>
            <a:ext cx="3808741" cy="1795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MY" altLang="en-US" sz="2500" spc="49">
                <a:solidFill>
                  <a:srgbClr val="FFFFFF"/>
                </a:solidFill>
                <a:latin typeface="Montserrat" panose="00000500000000000000"/>
              </a:rPr>
              <a:t>Ultimately for contribution to biodiversity conservation.</a:t>
            </a:r>
            <a:endParaRPr lang="en-MY" altLang="en-US" sz="2500" spc="49">
              <a:solidFill>
                <a:srgbClr val="FFFFFF"/>
              </a:solidFill>
              <a:latin typeface="Montserrat" panose="00000500000000000000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6678746" y="3897906"/>
            <a:ext cx="4930507" cy="716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0"/>
              </a:lnSpc>
            </a:pPr>
            <a:r>
              <a:rPr lang="en-US" sz="2940" spc="58">
                <a:solidFill>
                  <a:srgbClr val="263F6B"/>
                </a:solidFill>
                <a:latin typeface="Montserrat Ultra-Bold" panose="00000900000000000000"/>
              </a:rPr>
              <a:t>Philosophy</a:t>
            </a:r>
            <a:endParaRPr lang="en-US" sz="2940" spc="58">
              <a:solidFill>
                <a:srgbClr val="263F6B"/>
              </a:solidFill>
              <a:latin typeface="Montserrat Ultra-Bold" panose="00000900000000000000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13487400" y="3245485"/>
            <a:ext cx="4626610" cy="2600960"/>
            <a:chOff x="1704" y="9987"/>
            <a:chExt cx="7286" cy="4096"/>
          </a:xfrm>
        </p:grpSpPr>
        <p:grpSp>
          <p:nvGrpSpPr>
            <p:cNvPr id="5" name="Group 5"/>
            <p:cNvGrpSpPr/>
            <p:nvPr/>
          </p:nvGrpSpPr>
          <p:grpSpPr>
            <a:xfrm rot="0">
              <a:off x="1704" y="11233"/>
              <a:ext cx="7286" cy="2851"/>
              <a:chOff x="0" y="0"/>
              <a:chExt cx="1687841" cy="6604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687841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1687841" h="660400">
                    <a:moveTo>
                      <a:pt x="1563381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1563381" y="0"/>
                    </a:lnTo>
                    <a:cubicBezTo>
                      <a:pt x="1631961" y="0"/>
                      <a:pt x="1687841" y="55880"/>
                      <a:pt x="1687841" y="124460"/>
                    </a:cubicBezTo>
                    <a:lnTo>
                      <a:pt x="1687841" y="535940"/>
                    </a:lnTo>
                    <a:cubicBezTo>
                      <a:pt x="1687841" y="604520"/>
                      <a:pt x="1631961" y="660400"/>
                      <a:pt x="1563381" y="660400"/>
                    </a:cubicBezTo>
                    <a:close/>
                  </a:path>
                </a:pathLst>
              </a:custGeom>
              <a:solidFill>
                <a:srgbClr val="263F6B"/>
              </a:solidFill>
            </p:spPr>
          </p:sp>
        </p:grpSp>
        <p:sp>
          <p:nvSpPr>
            <p:cNvPr id="17" name="TextBox 17"/>
            <p:cNvSpPr txBox="1"/>
            <p:nvPr/>
          </p:nvSpPr>
          <p:spPr>
            <a:xfrm>
              <a:off x="2336" y="11613"/>
              <a:ext cx="6024" cy="21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r>
                <a:rPr lang="en-US" sz="2500" spc="49">
                  <a:solidFill>
                    <a:srgbClr val="FFFFFF"/>
                  </a:solidFill>
                  <a:latin typeface="Montserrat" panose="00000500000000000000"/>
                </a:rPr>
                <a:t>Stronger and more socially aware through</a:t>
              </a:r>
              <a:endParaRPr lang="en-US" sz="2500" spc="49">
                <a:solidFill>
                  <a:srgbClr val="FFFFFF"/>
                </a:solidFill>
                <a:latin typeface="Montserrat" panose="00000500000000000000"/>
              </a:endParaRPr>
            </a:p>
            <a:p>
              <a:pPr algn="ctr">
                <a:lnSpc>
                  <a:spcPts val="3500"/>
                </a:lnSpc>
              </a:pPr>
              <a:r>
                <a:rPr lang="en-US" sz="2500" spc="49">
                  <a:solidFill>
                    <a:srgbClr val="FFFFFF"/>
                  </a:solidFill>
                  <a:latin typeface="Montserrat" panose="00000500000000000000"/>
                </a:rPr>
                <a:t>the wonders of science</a:t>
              </a:r>
              <a:endParaRPr lang="en-US" sz="2500" spc="49">
                <a:solidFill>
                  <a:srgbClr val="FFFFFF"/>
                </a:solidFill>
                <a:latin typeface="Montserrat" panose="00000500000000000000"/>
              </a:endParaRP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2592" y="9987"/>
              <a:ext cx="5511" cy="11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590"/>
                </a:lnSpc>
              </a:pPr>
              <a:r>
                <a:rPr lang="en-US" sz="2940" spc="58">
                  <a:solidFill>
                    <a:srgbClr val="263F6B"/>
                  </a:solidFill>
                  <a:latin typeface="Montserrat Ultra-Bold" panose="00000900000000000000"/>
                </a:rPr>
                <a:t>Mission</a:t>
              </a:r>
              <a:endParaRPr lang="en-US" sz="2940" spc="58">
                <a:solidFill>
                  <a:srgbClr val="263F6B"/>
                </a:solidFill>
                <a:latin typeface="Montserrat Ultra-Bold" panose="00000900000000000000"/>
              </a:endParaRP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7394402" y="6341995"/>
            <a:ext cx="3499197" cy="716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0"/>
              </a:lnSpc>
            </a:pPr>
            <a:r>
              <a:rPr lang="en-US" sz="2940" spc="58">
                <a:solidFill>
                  <a:srgbClr val="263F6B"/>
                </a:solidFill>
                <a:latin typeface="Montserrat Ultra-Bold" panose="00000900000000000000"/>
              </a:rPr>
              <a:t>Vision</a:t>
            </a:r>
            <a:endParaRPr lang="en-US" sz="2940" spc="58">
              <a:solidFill>
                <a:srgbClr val="263F6B"/>
              </a:solidFill>
              <a:latin typeface="Montserrat Ultra-Bold" panose="00000900000000000000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3142800" y="6341995"/>
            <a:ext cx="3499197" cy="716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0"/>
              </a:lnSpc>
            </a:pPr>
            <a:r>
              <a:rPr lang="en-US" sz="2940" spc="58">
                <a:solidFill>
                  <a:srgbClr val="263F6B"/>
                </a:solidFill>
                <a:latin typeface="Montserrat Ultra-Bold" panose="00000900000000000000"/>
              </a:rPr>
              <a:t>Goals</a:t>
            </a:r>
            <a:endParaRPr lang="en-US" sz="2940" spc="58">
              <a:solidFill>
                <a:srgbClr val="263F6B"/>
              </a:solidFill>
              <a:latin typeface="Montserrat Ultra-Bold" panose="00000900000000000000"/>
            </a:endParaRPr>
          </a:p>
        </p:txBody>
      </p:sp>
      <p:pic>
        <p:nvPicPr>
          <p:cNvPr id="24" name="Picture 23" descr="ty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765" y="5067300"/>
            <a:ext cx="4997450" cy="51409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F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product"/>
          <p:cNvPicPr>
            <a:picLocks noChangeAspect="1"/>
          </p:cNvPicPr>
          <p:nvPr/>
        </p:nvPicPr>
        <p:blipFill>
          <a:blip r:embed="rId1"/>
          <a:srcRect t="63100"/>
          <a:stretch>
            <a:fillRect/>
          </a:stretch>
        </p:blipFill>
        <p:spPr>
          <a:xfrm>
            <a:off x="12128500" y="2247900"/>
            <a:ext cx="6080125" cy="2921000"/>
          </a:xfrm>
          <a:prstGeom prst="rect">
            <a:avLst/>
          </a:prstGeom>
        </p:spPr>
      </p:pic>
      <p:sp>
        <p:nvSpPr>
          <p:cNvPr id="2" name="AutoShape 2"/>
          <p:cNvSpPr/>
          <p:nvPr/>
        </p:nvSpPr>
        <p:spPr>
          <a:xfrm rot="-1753206">
            <a:off x="-1129179" y="4502311"/>
            <a:ext cx="25783492" cy="9586163"/>
          </a:xfrm>
          <a:prstGeom prst="rect">
            <a:avLst/>
          </a:prstGeom>
          <a:solidFill>
            <a:srgbClr val="000000">
              <a:alpha val="6667"/>
            </a:srgbClr>
          </a:solidFill>
        </p:spPr>
      </p:sp>
      <p:grpSp>
        <p:nvGrpSpPr>
          <p:cNvPr id="5" name="Group 5"/>
          <p:cNvGrpSpPr/>
          <p:nvPr/>
        </p:nvGrpSpPr>
        <p:grpSpPr>
          <a:xfrm rot="0">
            <a:off x="12632690" y="7447915"/>
            <a:ext cx="4542155" cy="2564130"/>
            <a:chOff x="0" y="0"/>
            <a:chExt cx="1687841" cy="660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87841" cy="660400"/>
            </a:xfrm>
            <a:custGeom>
              <a:avLst/>
              <a:gdLst/>
              <a:ahLst/>
              <a:cxnLst/>
              <a:rect l="l" t="t" r="r" b="b"/>
              <a:pathLst>
                <a:path w="1687841" h="660400">
                  <a:moveTo>
                    <a:pt x="156338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535940"/>
                  </a:lnTo>
                  <a:cubicBezTo>
                    <a:pt x="1687841" y="604520"/>
                    <a:pt x="1631961" y="660400"/>
                    <a:pt x="1563381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7" name="Freeform 7"/>
          <p:cNvSpPr/>
          <p:nvPr/>
        </p:nvSpPr>
        <p:spPr>
          <a:xfrm>
            <a:off x="5220970" y="1104900"/>
            <a:ext cx="8094345" cy="7768590"/>
          </a:xfrm>
          <a:custGeom>
            <a:avLst/>
            <a:gdLst/>
            <a:ahLst/>
            <a:cxnLst/>
            <a:rect l="l" t="t" r="r" b="b"/>
            <a:pathLst>
              <a:path w="6977156" h="6977156">
                <a:moveTo>
                  <a:pt x="0" y="0"/>
                </a:moveTo>
                <a:lnTo>
                  <a:pt x="6977156" y="0"/>
                </a:lnTo>
                <a:lnTo>
                  <a:pt x="6977156" y="6977156"/>
                </a:lnTo>
                <a:lnTo>
                  <a:pt x="0" y="69771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1707239">
            <a:off x="10339641" y="7796868"/>
            <a:ext cx="1675183" cy="831310"/>
          </a:xfrm>
          <a:custGeom>
            <a:avLst/>
            <a:gdLst/>
            <a:ahLst/>
            <a:cxnLst/>
            <a:rect l="l" t="t" r="r" b="b"/>
            <a:pathLst>
              <a:path w="1675183" h="831310">
                <a:moveTo>
                  <a:pt x="0" y="0"/>
                </a:moveTo>
                <a:lnTo>
                  <a:pt x="1675183" y="0"/>
                </a:lnTo>
                <a:lnTo>
                  <a:pt x="1675183" y="831310"/>
                </a:lnTo>
                <a:lnTo>
                  <a:pt x="0" y="8313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1707239" flipH="1" flipV="1">
            <a:off x="6064753" y="2118368"/>
            <a:ext cx="1675183" cy="831310"/>
          </a:xfrm>
          <a:custGeom>
            <a:avLst/>
            <a:gdLst/>
            <a:ahLst/>
            <a:cxnLst/>
            <a:rect l="l" t="t" r="r" b="b"/>
            <a:pathLst>
              <a:path w="1675183" h="831310">
                <a:moveTo>
                  <a:pt x="1675184" y="831309"/>
                </a:moveTo>
                <a:lnTo>
                  <a:pt x="0" y="831309"/>
                </a:lnTo>
                <a:lnTo>
                  <a:pt x="0" y="0"/>
                </a:lnTo>
                <a:lnTo>
                  <a:pt x="1675184" y="0"/>
                </a:lnTo>
                <a:lnTo>
                  <a:pt x="1675184" y="831309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5307965" y="3652520"/>
            <a:ext cx="8007350" cy="3823970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algn="ctr">
              <a:lnSpc>
                <a:spcPts val="8070"/>
              </a:lnSpc>
            </a:pPr>
            <a:r>
              <a:rPr lang="en-US" sz="8235" spc="-485">
                <a:solidFill>
                  <a:srgbClr val="FFFFFF"/>
                </a:solidFill>
                <a:latin typeface="Montserrat Ultra-Bold Italics" panose="00000900000000000000"/>
              </a:rPr>
              <a:t>COMPANY </a:t>
            </a:r>
            <a:r>
              <a:rPr lang="en-MY" altLang="en-US" sz="8235" spc="-485">
                <a:solidFill>
                  <a:srgbClr val="FFFFFF"/>
                </a:solidFill>
                <a:latin typeface="Montserrat Ultra-Bold Italics" panose="00000900000000000000"/>
              </a:rPr>
              <a:t>BACKGROUND</a:t>
            </a:r>
            <a:endParaRPr lang="en-MY" altLang="en-US" sz="8235" spc="-485">
              <a:solidFill>
                <a:srgbClr val="FFFFFF"/>
              </a:solidFill>
              <a:latin typeface="Montserrat Ultra-Bold Italics" panose="0000090000000000000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380999" y="1628775"/>
            <a:ext cx="4626610" cy="4018280"/>
            <a:chOff x="600" y="2565"/>
            <a:chExt cx="7286" cy="6328"/>
          </a:xfrm>
        </p:grpSpPr>
        <p:grpSp>
          <p:nvGrpSpPr>
            <p:cNvPr id="3" name="Group 3"/>
            <p:cNvGrpSpPr/>
            <p:nvPr/>
          </p:nvGrpSpPr>
          <p:grpSpPr>
            <a:xfrm rot="0">
              <a:off x="600" y="2565"/>
              <a:ext cx="7286" cy="6328"/>
              <a:chOff x="-255748" y="0"/>
              <a:chExt cx="1687841" cy="6604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-255748" y="0"/>
                <a:ext cx="1687841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1687841" h="660400">
                    <a:moveTo>
                      <a:pt x="1563381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1563381" y="0"/>
                    </a:lnTo>
                    <a:cubicBezTo>
                      <a:pt x="1631961" y="0"/>
                      <a:pt x="1687841" y="55880"/>
                      <a:pt x="1687841" y="124460"/>
                    </a:cubicBezTo>
                    <a:lnTo>
                      <a:pt x="1687841" y="535940"/>
                    </a:lnTo>
                    <a:cubicBezTo>
                      <a:pt x="1687841" y="604520"/>
                      <a:pt x="1631961" y="660400"/>
                      <a:pt x="1563381" y="6604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11" name="TextBox 11"/>
            <p:cNvSpPr txBox="1"/>
            <p:nvPr/>
          </p:nvSpPr>
          <p:spPr>
            <a:xfrm>
              <a:off x="1232" y="2946"/>
              <a:ext cx="6024" cy="56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r>
                <a:rPr lang="en-US" sz="2500" spc="49">
                  <a:solidFill>
                    <a:srgbClr val="212423"/>
                  </a:solidFill>
                  <a:latin typeface="Montserrat" panose="00000500000000000000"/>
                </a:rPr>
                <a:t>Taiyo Yuden Co., Ltd. (太陽誘電株式会社, Taiyō Yūden Kabushiki-gaisha, translated as Sun Dielectric Co., Ltd.) is a Japanese materials and electronics company</a:t>
              </a:r>
              <a:endParaRPr lang="en-US" sz="2500" spc="49">
                <a:solidFill>
                  <a:srgbClr val="212423"/>
                </a:solidFill>
                <a:latin typeface="Montserrat" panose="00000500000000000000"/>
              </a:endParaRP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3033446" y="7689578"/>
            <a:ext cx="3824986" cy="1795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 algn="ctr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2500" spc="49">
                <a:solidFill>
                  <a:srgbClr val="212423"/>
                </a:solidFill>
                <a:latin typeface="Montserrat" panose="00000500000000000000"/>
              </a:rPr>
              <a:t>Taiyo Yuden (Malaysia) SDN. BHD.</a:t>
            </a:r>
            <a:endParaRPr lang="en-US" sz="2500" spc="49">
              <a:solidFill>
                <a:srgbClr val="212423"/>
              </a:solidFill>
              <a:latin typeface="Montserrat" panose="00000500000000000000"/>
            </a:endParaRPr>
          </a:p>
          <a:p>
            <a:pPr marL="342900" indent="-342900" algn="ctr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2500" spc="49">
                <a:solidFill>
                  <a:srgbClr val="212423"/>
                </a:solidFill>
                <a:latin typeface="Montserrat" panose="00000500000000000000"/>
              </a:rPr>
              <a:t>Taiyo Yuden (Sarawak) Sdn. Bhd..</a:t>
            </a:r>
            <a:endParaRPr lang="en-US" sz="2500" spc="49">
              <a:solidFill>
                <a:srgbClr val="212423"/>
              </a:solidFill>
              <a:latin typeface="Montserrat" panose="00000500000000000000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2954071" y="6362751"/>
            <a:ext cx="3824986" cy="980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25"/>
              </a:lnSpc>
            </a:pPr>
            <a:r>
              <a:rPr lang="en-US" sz="2940" spc="58">
                <a:solidFill>
                  <a:srgbClr val="FFFFFF"/>
                </a:solidFill>
                <a:latin typeface="Montserrat Ultra-Bold" panose="00000900000000000000"/>
              </a:rPr>
              <a:t>Geographical</a:t>
            </a:r>
            <a:r>
              <a:rPr lang="en-MY" altLang="en-US" sz="2940" spc="58">
                <a:solidFill>
                  <a:srgbClr val="FFFFFF"/>
                </a:solidFill>
                <a:latin typeface="Montserrat Ultra-Bold" panose="00000900000000000000"/>
              </a:rPr>
              <a:t> </a:t>
            </a:r>
            <a:r>
              <a:rPr lang="en-US" sz="2940" spc="58">
                <a:solidFill>
                  <a:srgbClr val="FFFFFF"/>
                </a:solidFill>
                <a:latin typeface="Montserrat Ultra-Bold" panose="00000900000000000000"/>
              </a:rPr>
              <a:t>Location </a:t>
            </a:r>
            <a:endParaRPr lang="en-US" sz="2940" spc="58">
              <a:solidFill>
                <a:srgbClr val="FFFFFF"/>
              </a:solidFill>
              <a:latin typeface="Montserrat Ultra-Bold" panose="00000900000000000000"/>
            </a:endParaRPr>
          </a:p>
        </p:txBody>
      </p:sp>
      <p:pic>
        <p:nvPicPr>
          <p:cNvPr id="15" name="Picture 14" descr="log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1000" y="876300"/>
            <a:ext cx="4530090" cy="513080"/>
          </a:xfrm>
          <a:prstGeom prst="rect">
            <a:avLst/>
          </a:prstGeom>
        </p:spPr>
      </p:pic>
      <p:grpSp>
        <p:nvGrpSpPr>
          <p:cNvPr id="17" name="Group 5"/>
          <p:cNvGrpSpPr/>
          <p:nvPr/>
        </p:nvGrpSpPr>
        <p:grpSpPr>
          <a:xfrm rot="0">
            <a:off x="13182600" y="1028700"/>
            <a:ext cx="4542155" cy="884555"/>
            <a:chOff x="0" y="0"/>
            <a:chExt cx="1687841" cy="660400"/>
          </a:xfrm>
        </p:grpSpPr>
        <p:sp>
          <p:nvSpPr>
            <p:cNvPr id="18" name="Freeform 6"/>
            <p:cNvSpPr/>
            <p:nvPr/>
          </p:nvSpPr>
          <p:spPr>
            <a:xfrm>
              <a:off x="0" y="0"/>
              <a:ext cx="1687841" cy="660400"/>
            </a:xfrm>
            <a:custGeom>
              <a:avLst/>
              <a:gdLst/>
              <a:ahLst/>
              <a:cxnLst/>
              <a:rect l="l" t="t" r="r" b="b"/>
              <a:pathLst>
                <a:path w="1687841" h="660400">
                  <a:moveTo>
                    <a:pt x="156338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535940"/>
                  </a:lnTo>
                  <a:cubicBezTo>
                    <a:pt x="1687841" y="604520"/>
                    <a:pt x="1631961" y="660400"/>
                    <a:pt x="1563381" y="6604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9" name="TextBox 12"/>
          <p:cNvSpPr txBox="1"/>
          <p:nvPr/>
        </p:nvSpPr>
        <p:spPr>
          <a:xfrm>
            <a:off x="13625266" y="1257028"/>
            <a:ext cx="3824986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p>
            <a:pPr marL="342900" indent="-342900" algn="ctr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2500" spc="49">
                <a:solidFill>
                  <a:srgbClr val="212423"/>
                </a:solidFill>
                <a:latin typeface="Montserrat" panose="00000500000000000000"/>
              </a:rPr>
              <a:t>Capacitors</a:t>
            </a:r>
            <a:endParaRPr lang="en-US" sz="2500" spc="49">
              <a:solidFill>
                <a:srgbClr val="212423"/>
              </a:solidFill>
              <a:latin typeface="Montserrat" panose="00000500000000000000"/>
            </a:endParaRPr>
          </a:p>
        </p:txBody>
      </p:sp>
      <p:sp>
        <p:nvSpPr>
          <p:cNvPr id="20" name="TextBox 14"/>
          <p:cNvSpPr txBox="1"/>
          <p:nvPr/>
        </p:nvSpPr>
        <p:spPr>
          <a:xfrm>
            <a:off x="13563671" y="342951"/>
            <a:ext cx="3824986" cy="490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p>
            <a:pPr algn="ctr">
              <a:lnSpc>
                <a:spcPts val="3825"/>
              </a:lnSpc>
            </a:pPr>
            <a:r>
              <a:rPr lang="en-MY" sz="2940" spc="58">
                <a:solidFill>
                  <a:srgbClr val="FFFFFF"/>
                </a:solidFill>
                <a:latin typeface="Montserrat Ultra-Bold" panose="00000900000000000000"/>
              </a:rPr>
              <a:t>The Product</a:t>
            </a:r>
            <a:r>
              <a:rPr lang="en-US" sz="2940" spc="58">
                <a:solidFill>
                  <a:srgbClr val="FFFFFF"/>
                </a:solidFill>
                <a:latin typeface="Montserrat Ultra-Bold" panose="00000900000000000000"/>
              </a:rPr>
              <a:t> </a:t>
            </a:r>
            <a:endParaRPr lang="en-US" sz="2940" spc="58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22" name="Freeform 4"/>
          <p:cNvSpPr/>
          <p:nvPr/>
        </p:nvSpPr>
        <p:spPr>
          <a:xfrm>
            <a:off x="436880" y="5898515"/>
            <a:ext cx="4626610" cy="2623820"/>
          </a:xfrm>
          <a:custGeom>
            <a:avLst/>
            <a:gdLst/>
            <a:ahLst/>
            <a:cxnLst/>
            <a:rect l="l" t="t" r="r" b="b"/>
            <a:pathLst>
              <a:path w="1687841" h="660400">
                <a:moveTo>
                  <a:pt x="1563381" y="660400"/>
                </a:moveTo>
                <a:lnTo>
                  <a:pt x="124460" y="660400"/>
                </a:lnTo>
                <a:cubicBezTo>
                  <a:pt x="55880" y="660400"/>
                  <a:pt x="0" y="604520"/>
                  <a:pt x="0" y="535940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1563381" y="0"/>
                </a:lnTo>
                <a:cubicBezTo>
                  <a:pt x="1631961" y="0"/>
                  <a:pt x="1687841" y="55880"/>
                  <a:pt x="1687841" y="124460"/>
                </a:cubicBezTo>
                <a:lnTo>
                  <a:pt x="1687841" y="535940"/>
                </a:lnTo>
                <a:cubicBezTo>
                  <a:pt x="1687841" y="604520"/>
                  <a:pt x="1631961" y="660400"/>
                  <a:pt x="1563381" y="660400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23" name="TextBox 11"/>
          <p:cNvSpPr txBox="1"/>
          <p:nvPr/>
        </p:nvSpPr>
        <p:spPr>
          <a:xfrm>
            <a:off x="838200" y="6140450"/>
            <a:ext cx="3824986" cy="2244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p>
            <a:pPr algn="ctr">
              <a:lnSpc>
                <a:spcPts val="3500"/>
              </a:lnSpc>
            </a:pPr>
            <a:r>
              <a:rPr lang="en-US" sz="2500" spc="49">
                <a:solidFill>
                  <a:srgbClr val="212423"/>
                </a:solidFill>
                <a:latin typeface="Montserrat" panose="00000500000000000000"/>
              </a:rPr>
              <a:t>Taiyo Yuden was established by Hikohachi Sato on March 23, 1950, in Suginami, Tokyo.</a:t>
            </a:r>
            <a:endParaRPr lang="en-US" sz="2500" spc="49">
              <a:solidFill>
                <a:srgbClr val="212423"/>
              </a:solidFill>
              <a:latin typeface="Montserrat" panose="00000500000000000000"/>
            </a:endParaRPr>
          </a:p>
        </p:txBody>
      </p:sp>
      <p:sp>
        <p:nvSpPr>
          <p:cNvPr id="26" name="Freeform 9"/>
          <p:cNvSpPr/>
          <p:nvPr/>
        </p:nvSpPr>
        <p:spPr>
          <a:xfrm rot="19892761" flipV="1">
            <a:off x="10993623" y="1758323"/>
            <a:ext cx="1675183" cy="831310"/>
          </a:xfrm>
          <a:custGeom>
            <a:avLst/>
            <a:gdLst/>
            <a:ahLst/>
            <a:cxnLst/>
            <a:rect l="l" t="t" r="r" b="b"/>
            <a:pathLst>
              <a:path w="1675183" h="831310">
                <a:moveTo>
                  <a:pt x="1675184" y="831309"/>
                </a:moveTo>
                <a:lnTo>
                  <a:pt x="0" y="831309"/>
                </a:lnTo>
                <a:lnTo>
                  <a:pt x="0" y="0"/>
                </a:lnTo>
                <a:lnTo>
                  <a:pt x="1675184" y="0"/>
                </a:lnTo>
                <a:lnTo>
                  <a:pt x="1675184" y="831309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id="3" name="AutoShape 3"/>
          <p:cNvSpPr/>
          <p:nvPr/>
        </p:nvSpPr>
        <p:spPr>
          <a:xfrm rot="10087">
            <a:off x="1028665" y="6130773"/>
            <a:ext cx="16230670" cy="0"/>
          </a:xfrm>
          <a:prstGeom prst="line">
            <a:avLst/>
          </a:prstGeom>
          <a:ln w="95250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 rot="0">
            <a:off x="2726348" y="5922707"/>
            <a:ext cx="511382" cy="51138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6" name="Group 6"/>
          <p:cNvGrpSpPr/>
          <p:nvPr/>
        </p:nvGrpSpPr>
        <p:grpSpPr>
          <a:xfrm rot="0">
            <a:off x="925195" y="6809105"/>
            <a:ext cx="4112895" cy="3013710"/>
            <a:chOff x="0" y="0"/>
            <a:chExt cx="1500474" cy="105914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8" name="Group 8"/>
          <p:cNvGrpSpPr/>
          <p:nvPr/>
        </p:nvGrpSpPr>
        <p:grpSpPr>
          <a:xfrm rot="0">
            <a:off x="4006465" y="2702647"/>
            <a:ext cx="4113110" cy="2903329"/>
            <a:chOff x="0" y="0"/>
            <a:chExt cx="1500474" cy="105914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10" name="Group 10"/>
          <p:cNvGrpSpPr/>
          <p:nvPr/>
        </p:nvGrpSpPr>
        <p:grpSpPr>
          <a:xfrm rot="0">
            <a:off x="10168426" y="2702647"/>
            <a:ext cx="4113110" cy="2903329"/>
            <a:chOff x="0" y="0"/>
            <a:chExt cx="1500474" cy="105914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12" name="Group 12"/>
          <p:cNvGrpSpPr/>
          <p:nvPr/>
        </p:nvGrpSpPr>
        <p:grpSpPr>
          <a:xfrm rot="0">
            <a:off x="5807329" y="5922707"/>
            <a:ext cx="511382" cy="511382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14" name="Group 14"/>
          <p:cNvGrpSpPr/>
          <p:nvPr/>
        </p:nvGrpSpPr>
        <p:grpSpPr>
          <a:xfrm rot="0">
            <a:off x="11969290" y="5922707"/>
            <a:ext cx="511382" cy="511382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16" name="Group 16"/>
          <p:cNvGrpSpPr/>
          <p:nvPr/>
        </p:nvGrpSpPr>
        <p:grpSpPr>
          <a:xfrm rot="0">
            <a:off x="8888309" y="5922707"/>
            <a:ext cx="511382" cy="511382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18" name="Group 18"/>
          <p:cNvGrpSpPr/>
          <p:nvPr/>
        </p:nvGrpSpPr>
        <p:grpSpPr>
          <a:xfrm rot="0">
            <a:off x="7087235" y="6809105"/>
            <a:ext cx="4112895" cy="3095625"/>
            <a:chOff x="0" y="0"/>
            <a:chExt cx="1500474" cy="105914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20" name="Group 20"/>
          <p:cNvGrpSpPr/>
          <p:nvPr/>
        </p:nvGrpSpPr>
        <p:grpSpPr>
          <a:xfrm rot="0">
            <a:off x="15050270" y="5922707"/>
            <a:ext cx="511382" cy="511382"/>
            <a:chOff x="0" y="0"/>
            <a:chExt cx="6350000" cy="63500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22" name="Group 22"/>
          <p:cNvGrpSpPr/>
          <p:nvPr/>
        </p:nvGrpSpPr>
        <p:grpSpPr>
          <a:xfrm rot="0">
            <a:off x="13249406" y="6809379"/>
            <a:ext cx="4113110" cy="2903329"/>
            <a:chOff x="0" y="0"/>
            <a:chExt cx="1500474" cy="1059142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id="24" name="Freeform 24"/>
          <p:cNvSpPr/>
          <p:nvPr/>
        </p:nvSpPr>
        <p:spPr>
          <a:xfrm>
            <a:off x="925484" y="2146609"/>
            <a:ext cx="1971199" cy="2007702"/>
          </a:xfrm>
          <a:custGeom>
            <a:avLst/>
            <a:gdLst/>
            <a:ahLst/>
            <a:cxnLst/>
            <a:rect l="l" t="t" r="r" b="b"/>
            <a:pathLst>
              <a:path w="1971199" h="2007702">
                <a:moveTo>
                  <a:pt x="0" y="0"/>
                </a:moveTo>
                <a:lnTo>
                  <a:pt x="1971199" y="0"/>
                </a:lnTo>
                <a:lnTo>
                  <a:pt x="1971199" y="2007703"/>
                </a:lnTo>
                <a:lnTo>
                  <a:pt x="0" y="2007703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15561652" y="1510881"/>
            <a:ext cx="1579438" cy="1608687"/>
          </a:xfrm>
          <a:custGeom>
            <a:avLst/>
            <a:gdLst/>
            <a:ahLst/>
            <a:cxnLst/>
            <a:rect l="l" t="t" r="r" b="b"/>
            <a:pathLst>
              <a:path w="1579438" h="1608687">
                <a:moveTo>
                  <a:pt x="0" y="0"/>
                </a:moveTo>
                <a:lnTo>
                  <a:pt x="1579438" y="0"/>
                </a:lnTo>
                <a:lnTo>
                  <a:pt x="1579438" y="1608687"/>
                </a:lnTo>
                <a:lnTo>
                  <a:pt x="0" y="160868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16864399" y="4316564"/>
            <a:ext cx="646089" cy="658053"/>
          </a:xfrm>
          <a:custGeom>
            <a:avLst/>
            <a:gdLst/>
            <a:ahLst/>
            <a:cxnLst/>
            <a:rect l="l" t="t" r="r" b="b"/>
            <a:pathLst>
              <a:path w="646089" h="658053">
                <a:moveTo>
                  <a:pt x="0" y="0"/>
                </a:moveTo>
                <a:lnTo>
                  <a:pt x="646088" y="0"/>
                </a:lnTo>
                <a:lnTo>
                  <a:pt x="646088" y="658054"/>
                </a:lnTo>
                <a:lnTo>
                  <a:pt x="0" y="658054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27" name="TextBox 27"/>
          <p:cNvSpPr txBox="1"/>
          <p:nvPr/>
        </p:nvSpPr>
        <p:spPr>
          <a:xfrm>
            <a:off x="2134937" y="1143000"/>
            <a:ext cx="14018125" cy="627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5"/>
              </a:lnSpc>
            </a:pPr>
            <a:r>
              <a:rPr lang="en-MY" altLang="en-US" sz="4995" spc="-294">
                <a:solidFill>
                  <a:srgbClr val="263F6B"/>
                </a:solidFill>
                <a:latin typeface="Montserrat Ultra-Bold Italics" panose="00000900000000000000"/>
              </a:rPr>
              <a:t>TRAINING SCOPES</a:t>
            </a:r>
            <a:endParaRPr lang="en-MY" altLang="en-US" sz="4995" spc="-294">
              <a:solidFill>
                <a:srgbClr val="263F6B"/>
              </a:solidFill>
              <a:latin typeface="Montserrat Ultra-Bold Italics" panose="00000900000000000000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361478" y="7207250"/>
            <a:ext cx="3241123" cy="416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MY" altLang="en-US" sz="2500" spc="50">
                <a:solidFill>
                  <a:srgbClr val="FFFFFF"/>
                </a:solidFill>
                <a:latin typeface="Montserrat Ultra-Bold" panose="00000900000000000000"/>
              </a:rPr>
              <a:t>How It Aligns :</a:t>
            </a:r>
            <a:endParaRPr lang="en-MY" altLang="en-US" sz="2500" spc="50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4442458" y="3100518"/>
            <a:ext cx="3241123" cy="833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MY" altLang="en-US" sz="2500" spc="50">
                <a:solidFill>
                  <a:srgbClr val="FFFFFF"/>
                </a:solidFill>
                <a:latin typeface="Montserrat Ultra-Bold" panose="00000900000000000000"/>
              </a:rPr>
              <a:t>Training Program Overview :</a:t>
            </a:r>
            <a:endParaRPr lang="en-MY" altLang="en-US" sz="2500" spc="50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0604419" y="3100518"/>
            <a:ext cx="3241123" cy="416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MY" altLang="en-US" sz="2500" spc="50">
                <a:solidFill>
                  <a:srgbClr val="FFFFFF"/>
                </a:solidFill>
                <a:latin typeface="Montserrat Ultra-Bold" panose="00000900000000000000"/>
              </a:rPr>
              <a:t>Work Area :</a:t>
            </a:r>
            <a:endParaRPr lang="en-MY" altLang="en-US" sz="2500" spc="50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1361478" y="7884795"/>
            <a:ext cx="3241123" cy="1666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To develop a web application to manage the data of the process.</a:t>
            </a:r>
            <a:endParaRPr lang="en-MY" altLang="en-US" sz="2500" spc="50">
              <a:solidFill>
                <a:srgbClr val="FFFFFF"/>
              </a:solidFill>
              <a:latin typeface="Montserrat" panose="00000500000000000000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4006215" y="3935730"/>
            <a:ext cx="3910330" cy="16668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ctr">
              <a:lnSpc>
                <a:spcPts val="3250"/>
              </a:lnSpc>
              <a:buFont typeface="Arial" panose="020B0604020202020204" pitchFamily="34" charset="0"/>
              <a:buChar char="•"/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Duration : 6 month</a:t>
            </a:r>
            <a:endParaRPr lang="en-MY" altLang="en-US" sz="2500" spc="50">
              <a:solidFill>
                <a:srgbClr val="FFFFFF"/>
              </a:solidFill>
              <a:latin typeface="Montserrat" panose="00000500000000000000"/>
            </a:endParaRPr>
          </a:p>
          <a:p>
            <a:pPr marL="342900" indent="-342900" algn="ctr">
              <a:lnSpc>
                <a:spcPts val="3250"/>
              </a:lnSpc>
              <a:buFont typeface="Arial" panose="020B0604020202020204" pitchFamily="34" charset="0"/>
              <a:buChar char="•"/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Structure : Acomplish the new project given</a:t>
            </a:r>
            <a:endParaRPr lang="en-MY" altLang="en-US" sz="2500" spc="50">
              <a:solidFill>
                <a:srgbClr val="FFFFFF"/>
              </a:solidFill>
              <a:latin typeface="Montserrat" panose="00000500000000000000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0591719" y="3695513"/>
            <a:ext cx="3241123" cy="833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indent="0" algn="ctr">
              <a:lnSpc>
                <a:spcPts val="3250"/>
              </a:lnSpc>
              <a:buNone/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Data Team Management</a:t>
            </a:r>
            <a:endParaRPr lang="en-MY" altLang="en-US" sz="2500" spc="50">
              <a:solidFill>
                <a:srgbClr val="FFFFFF"/>
              </a:solidFill>
              <a:latin typeface="Montserrat" panose="00000500000000000000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7523439" y="7207250"/>
            <a:ext cx="3241123" cy="833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MY" altLang="en-US" sz="2500" spc="50">
                <a:solidFill>
                  <a:srgbClr val="FFFFFF"/>
                </a:solidFill>
                <a:latin typeface="Montserrat Ultra-Bold" panose="00000900000000000000"/>
              </a:rPr>
              <a:t>Potential Contributions :</a:t>
            </a:r>
            <a:endParaRPr lang="en-MY" altLang="en-US" sz="2500" spc="50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13685399" y="7207250"/>
            <a:ext cx="3241123" cy="416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MY" altLang="en-US" sz="2500" spc="50">
                <a:solidFill>
                  <a:srgbClr val="FFFFFF"/>
                </a:solidFill>
                <a:latin typeface="Montserrat Ultra-Bold" panose="00000900000000000000"/>
              </a:rPr>
              <a:t>Project :</a:t>
            </a:r>
            <a:endParaRPr lang="en-MY" altLang="en-US" sz="2500" spc="50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13715879" y="7666049"/>
            <a:ext cx="3241123" cy="1666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 algn="ctr">
              <a:lnSpc>
                <a:spcPts val="3250"/>
              </a:lnSpc>
              <a:buFont typeface="Arial" panose="020B0604020202020204" pitchFamily="34" charset="0"/>
              <a:buChar char="•"/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Seikei Scanning System</a:t>
            </a:r>
            <a:endParaRPr lang="en-MY" altLang="en-US" sz="2500" spc="50">
              <a:solidFill>
                <a:srgbClr val="FFFFFF"/>
              </a:solidFill>
              <a:latin typeface="Montserrat" panose="00000500000000000000"/>
            </a:endParaRPr>
          </a:p>
          <a:p>
            <a:pPr marL="342900" indent="-342900" algn="ctr">
              <a:lnSpc>
                <a:spcPts val="3250"/>
              </a:lnSpc>
              <a:buFont typeface="Arial" panose="020B0604020202020204" pitchFamily="34" charset="0"/>
              <a:buChar char="•"/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Insatsu Printing System</a:t>
            </a:r>
            <a:endParaRPr lang="en-MY" altLang="en-US" sz="2500" spc="50">
              <a:solidFill>
                <a:srgbClr val="FFFFFF"/>
              </a:solidFill>
              <a:latin typeface="Montserrat" panose="00000500000000000000"/>
            </a:endParaRPr>
          </a:p>
        </p:txBody>
      </p:sp>
      <p:sp>
        <p:nvSpPr>
          <p:cNvPr id="38" name="TextBox 31"/>
          <p:cNvSpPr txBox="1"/>
          <p:nvPr/>
        </p:nvSpPr>
        <p:spPr>
          <a:xfrm>
            <a:off x="7522883" y="8058150"/>
            <a:ext cx="3241123" cy="1666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p>
            <a:pPr algn="ctr">
              <a:lnSpc>
                <a:spcPts val="3250"/>
              </a:lnSpc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To make the company easier to record the data of the process</a:t>
            </a:r>
            <a:endParaRPr lang="en-MY" altLang="en-US" sz="2500" spc="50">
              <a:solidFill>
                <a:srgbClr val="FFFFFF"/>
              </a:solidFill>
              <a:latin typeface="Montserrat" panose="0000050000000000000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grpSp>
        <p:nvGrpSpPr>
          <p:cNvPr id="3" name="Group 3"/>
          <p:cNvGrpSpPr/>
          <p:nvPr/>
        </p:nvGrpSpPr>
        <p:grpSpPr>
          <a:xfrm rot="0">
            <a:off x="917575" y="6633845"/>
            <a:ext cx="4098925" cy="3150870"/>
            <a:chOff x="0" y="0"/>
            <a:chExt cx="1500474" cy="105914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5" name="Group 5"/>
          <p:cNvGrpSpPr/>
          <p:nvPr/>
        </p:nvGrpSpPr>
        <p:grpSpPr>
          <a:xfrm rot="0">
            <a:off x="5030890" y="3267315"/>
            <a:ext cx="4113110" cy="2903329"/>
            <a:chOff x="0" y="0"/>
            <a:chExt cx="1500474" cy="105914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7" name="Group 7"/>
          <p:cNvGrpSpPr/>
          <p:nvPr/>
        </p:nvGrpSpPr>
        <p:grpSpPr>
          <a:xfrm rot="0">
            <a:off x="13256895" y="3267075"/>
            <a:ext cx="4127500" cy="3300095"/>
            <a:chOff x="0" y="0"/>
            <a:chExt cx="1500474" cy="105914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9" name="Group 9"/>
          <p:cNvGrpSpPr/>
          <p:nvPr/>
        </p:nvGrpSpPr>
        <p:grpSpPr>
          <a:xfrm rot="0">
            <a:off x="9144000" y="6633845"/>
            <a:ext cx="4302760" cy="3273425"/>
            <a:chOff x="0" y="0"/>
            <a:chExt cx="1500474" cy="105914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1353774" y="8042275"/>
            <a:ext cx="3241123" cy="1666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To develop the web application based on the user requirement.</a:t>
            </a:r>
            <a:endParaRPr lang="en-US" sz="2500" spc="50">
              <a:solidFill>
                <a:srgbClr val="FFFFFF"/>
              </a:solidFill>
              <a:latin typeface="Montserrat" panose="00000500000000000000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5466884" y="4675473"/>
            <a:ext cx="3241123" cy="1250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 algn="ctr">
              <a:lnSpc>
                <a:spcPts val="3250"/>
              </a:lnSpc>
              <a:buFont typeface="Arial" panose="020B0604020202020204" pitchFamily="34" charset="0"/>
              <a:buChar char="•"/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Problem Solving.</a:t>
            </a:r>
            <a:endParaRPr lang="en-MY" altLang="en-US" sz="2500" spc="50">
              <a:solidFill>
                <a:srgbClr val="FFFFFF"/>
              </a:solidFill>
              <a:latin typeface="Montserrat" panose="00000500000000000000"/>
            </a:endParaRPr>
          </a:p>
          <a:p>
            <a:pPr marL="342900" indent="-342900" algn="ctr">
              <a:lnSpc>
                <a:spcPts val="3250"/>
              </a:lnSpc>
              <a:buFont typeface="Arial" panose="020B0604020202020204" pitchFamily="34" charset="0"/>
              <a:buChar char="•"/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Programming.</a:t>
            </a:r>
            <a:endParaRPr lang="en-MY" altLang="en-US" sz="2500" spc="50">
              <a:solidFill>
                <a:srgbClr val="FFFFFF"/>
              </a:solidFill>
              <a:latin typeface="Montserrat" panose="00000500000000000000"/>
            </a:endParaRPr>
          </a:p>
          <a:p>
            <a:pPr marL="342900" indent="-342900" algn="ctr">
              <a:lnSpc>
                <a:spcPts val="3250"/>
              </a:lnSpc>
              <a:buFont typeface="Arial" panose="020B0604020202020204" pitchFamily="34" charset="0"/>
              <a:buChar char="•"/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Designing.</a:t>
            </a:r>
            <a:endParaRPr lang="en-MY" altLang="en-US" sz="2500" spc="50">
              <a:solidFill>
                <a:srgbClr val="FFFFFF"/>
              </a:solidFill>
              <a:latin typeface="Montserrat" panose="00000500000000000000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3693103" y="4675473"/>
            <a:ext cx="3241123" cy="1666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 algn="ctr">
              <a:lnSpc>
                <a:spcPts val="3250"/>
              </a:lnSpc>
              <a:buFont typeface="Arial" panose="020B0604020202020204" pitchFamily="34" charset="0"/>
              <a:buChar char="•"/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Data more easier to monitorize.</a:t>
            </a:r>
            <a:endParaRPr lang="en-MY" altLang="en-US" sz="2500" spc="50">
              <a:solidFill>
                <a:srgbClr val="FFFFFF"/>
              </a:solidFill>
              <a:latin typeface="Montserrat" panose="00000500000000000000"/>
            </a:endParaRPr>
          </a:p>
          <a:p>
            <a:pPr marL="342900" indent="-342900" algn="ctr">
              <a:lnSpc>
                <a:spcPts val="3250"/>
              </a:lnSpc>
              <a:buFont typeface="Arial" panose="020B0604020202020204" pitchFamily="34" charset="0"/>
              <a:buChar char="•"/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Work are concise follow the order. </a:t>
            </a:r>
            <a:endParaRPr lang="en-MY" altLang="en-US" sz="2500" spc="50">
              <a:solidFill>
                <a:srgbClr val="FFFFFF"/>
              </a:solidFill>
              <a:latin typeface="Montserrat" panose="00000500000000000000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8958580" y="7962900"/>
            <a:ext cx="4634865" cy="16668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indent="0" algn="ctr">
              <a:lnSpc>
                <a:spcPts val="3250"/>
              </a:lnSpc>
              <a:buFont typeface="Arial" panose="020B0604020202020204" pitchFamily="34" charset="0"/>
              <a:buNone/>
            </a:pPr>
            <a:r>
              <a:rPr lang="en-MY" altLang="en-US" sz="2500" spc="50">
                <a:solidFill>
                  <a:srgbClr val="FFFFFF"/>
                </a:solidFill>
                <a:latin typeface="Montserrat" panose="00000500000000000000"/>
              </a:rPr>
              <a:t>Sucessful to develop the web application which curently trial-used by process factory.</a:t>
            </a:r>
            <a:endParaRPr lang="en-MY" altLang="en-US" sz="2500" spc="50">
              <a:solidFill>
                <a:srgbClr val="FFFFFF"/>
              </a:solidFill>
              <a:latin typeface="Montserrat" panose="00000500000000000000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917781" y="7382269"/>
            <a:ext cx="4113110" cy="416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MY" altLang="en-US" sz="2500" spc="50">
                <a:solidFill>
                  <a:srgbClr val="FFFFFF"/>
                </a:solidFill>
                <a:latin typeface="Montserrat Ultra-Bold" panose="00000900000000000000"/>
              </a:rPr>
              <a:t>Responsibilities</a:t>
            </a:r>
            <a:endParaRPr lang="en-MY" altLang="en-US" sz="2500" spc="50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5030890" y="4015467"/>
            <a:ext cx="4113110" cy="416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>
                <a:solidFill>
                  <a:srgbClr val="FFFFFF"/>
                </a:solidFill>
                <a:latin typeface="Montserrat Ultra-Bold" panose="00000900000000000000"/>
              </a:rPr>
              <a:t>Skills Acquired</a:t>
            </a:r>
            <a:endParaRPr lang="en-US" sz="2500" spc="50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3257110" y="4015467"/>
            <a:ext cx="4113110" cy="416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>
                <a:solidFill>
                  <a:srgbClr val="FFFFFF"/>
                </a:solidFill>
                <a:latin typeface="Montserrat Ultra-Bold" panose="00000900000000000000"/>
              </a:rPr>
              <a:t>Impact</a:t>
            </a:r>
            <a:endParaRPr lang="en-US" sz="2500" spc="50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9144000" y="7382269"/>
            <a:ext cx="4113110" cy="416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>
                <a:solidFill>
                  <a:srgbClr val="FFFFFF"/>
                </a:solidFill>
                <a:latin typeface="Montserrat Ultra-Bold" panose="00000900000000000000"/>
              </a:rPr>
              <a:t>Achievements</a:t>
            </a:r>
            <a:endParaRPr lang="en-US" sz="2500" spc="50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609600" y="1446530"/>
            <a:ext cx="4596130" cy="14770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760"/>
              </a:lnSpc>
            </a:pPr>
            <a:r>
              <a:rPr lang="en-MY" altLang="en-US" sz="5880" spc="-346">
                <a:solidFill>
                  <a:srgbClr val="263F6B"/>
                </a:solidFill>
                <a:latin typeface="Montserrat Ultra-Bold Italics" panose="00000900000000000000"/>
              </a:rPr>
              <a:t>WORK EXPERIENCE</a:t>
            </a:r>
            <a:endParaRPr lang="en-MY" altLang="en-US" sz="5880" spc="-346">
              <a:solidFill>
                <a:srgbClr val="263F6B"/>
              </a:solidFill>
              <a:latin typeface="Montserrat Ultra-Bold Italics" panose="00000900000000000000"/>
            </a:endParaRPr>
          </a:p>
        </p:txBody>
      </p:sp>
      <p:sp>
        <p:nvSpPr>
          <p:cNvPr id="32" name="AutoShape 32"/>
          <p:cNvSpPr/>
          <p:nvPr/>
        </p:nvSpPr>
        <p:spPr>
          <a:xfrm rot="-2655355">
            <a:off x="2796229" y="5707442"/>
            <a:ext cx="1833692" cy="0"/>
          </a:xfrm>
          <a:prstGeom prst="line">
            <a:avLst/>
          </a:prstGeom>
          <a:ln w="47625" cap="rnd">
            <a:solidFill>
              <a:srgbClr val="263F6B"/>
            </a:solidFill>
            <a:prstDash val="solid"/>
            <a:headEnd type="oval" w="lg" len="lg"/>
            <a:tailEnd type="oval" w="lg" len="lg"/>
          </a:ln>
        </p:spPr>
      </p:sp>
      <p:sp>
        <p:nvSpPr>
          <p:cNvPr id="33" name="AutoShape 33"/>
          <p:cNvSpPr/>
          <p:nvPr/>
        </p:nvSpPr>
        <p:spPr>
          <a:xfrm rot="-2655355">
            <a:off x="11322168" y="5783007"/>
            <a:ext cx="1833692" cy="0"/>
          </a:xfrm>
          <a:prstGeom prst="line">
            <a:avLst/>
          </a:prstGeom>
          <a:ln w="47625" cap="rnd">
            <a:solidFill>
              <a:srgbClr val="263F6B"/>
            </a:solidFill>
            <a:prstDash val="solid"/>
            <a:headEnd type="oval" w="lg" len="lg"/>
            <a:tailEnd type="oval" w="lg" len="lg"/>
          </a:ln>
        </p:spPr>
      </p:sp>
      <p:sp>
        <p:nvSpPr>
          <p:cNvPr id="34" name="AutoShape 34"/>
          <p:cNvSpPr/>
          <p:nvPr/>
        </p:nvSpPr>
        <p:spPr>
          <a:xfrm rot="-8100000">
            <a:off x="7126015" y="7275450"/>
            <a:ext cx="1833692" cy="0"/>
          </a:xfrm>
          <a:prstGeom prst="line">
            <a:avLst/>
          </a:prstGeom>
          <a:ln w="47625" cap="rnd">
            <a:solidFill>
              <a:srgbClr val="263F6B"/>
            </a:solidFill>
            <a:prstDash val="solid"/>
            <a:headEnd type="oval" w="lg" len="lg"/>
            <a:tailEnd type="oval" w="lg" len="lg"/>
          </a:ln>
        </p:spPr>
      </p:sp>
      <p:sp>
        <p:nvSpPr>
          <p:cNvPr id="35" name="AutoShape 35"/>
          <p:cNvSpPr/>
          <p:nvPr/>
        </p:nvSpPr>
        <p:spPr>
          <a:xfrm rot="-2700000">
            <a:off x="15641497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36" name="AutoShape 36"/>
          <p:cNvSpPr/>
          <p:nvPr/>
        </p:nvSpPr>
        <p:spPr>
          <a:xfrm rot="-2700000">
            <a:off x="-2646503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id="3" name="Freeform 3"/>
          <p:cNvSpPr/>
          <p:nvPr/>
        </p:nvSpPr>
        <p:spPr>
          <a:xfrm>
            <a:off x="17231243" y="698454"/>
            <a:ext cx="2556816" cy="2575547"/>
          </a:xfrm>
          <a:custGeom>
            <a:avLst/>
            <a:gdLst/>
            <a:ahLst/>
            <a:cxnLst/>
            <a:rect l="l" t="t" r="r" b="b"/>
            <a:pathLst>
              <a:path w="2556816" h="2575547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1500059" y="7012999"/>
            <a:ext cx="2556816" cy="2575547"/>
          </a:xfrm>
          <a:custGeom>
            <a:avLst/>
            <a:gdLst/>
            <a:ahLst/>
            <a:cxnLst/>
            <a:rect l="l" t="t" r="r" b="b"/>
            <a:pathLst>
              <a:path w="2556816" h="2575547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786333" y="1171575"/>
            <a:ext cx="10673482" cy="831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p>
            <a:pPr algn="ctr">
              <a:lnSpc>
                <a:spcPts val="6490"/>
              </a:lnSpc>
            </a:pPr>
            <a:r>
              <a:rPr lang="en-US" sz="6625" spc="-390">
                <a:solidFill>
                  <a:srgbClr val="263F6B"/>
                </a:solidFill>
                <a:latin typeface="Montserrat Ultra-Bold Italics" panose="00000900000000000000"/>
              </a:rPr>
              <a:t>PROJECT </a:t>
            </a:r>
            <a:r>
              <a:rPr lang="en-MY" altLang="en-US" sz="6625" spc="-390">
                <a:solidFill>
                  <a:srgbClr val="263F6B"/>
                </a:solidFill>
                <a:latin typeface="Montserrat Ultra-Bold Italics" panose="00000900000000000000"/>
              </a:rPr>
              <a:t>SKETCHING</a:t>
            </a:r>
            <a:endParaRPr lang="en-MY" altLang="en-US" sz="6625" spc="-390">
              <a:solidFill>
                <a:srgbClr val="263F6B"/>
              </a:solidFill>
              <a:latin typeface="Montserrat Ultra-Bold Italics" panose="00000900000000000000"/>
            </a:endParaRPr>
          </a:p>
        </p:txBody>
      </p:sp>
      <p:sp>
        <p:nvSpPr>
          <p:cNvPr id="8" name="AutoShape 8"/>
          <p:cNvSpPr/>
          <p:nvPr/>
        </p:nvSpPr>
        <p:spPr>
          <a:xfrm rot="-2700000">
            <a:off x="-2646503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9" name="AutoShape 9"/>
          <p:cNvSpPr/>
          <p:nvPr/>
        </p:nvSpPr>
        <p:spPr>
          <a:xfrm rot="-2700000">
            <a:off x="15641497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grpSp>
        <p:nvGrpSpPr>
          <p:cNvPr id="7" name="Group 7"/>
          <p:cNvGrpSpPr/>
          <p:nvPr/>
        </p:nvGrpSpPr>
        <p:grpSpPr>
          <a:xfrm rot="0">
            <a:off x="228600" y="2171700"/>
            <a:ext cx="17931130" cy="7846695"/>
            <a:chOff x="0" y="0"/>
            <a:chExt cx="1500474" cy="1059142"/>
          </a:xfrm>
        </p:grpSpPr>
        <p:sp>
          <p:nvSpPr>
            <p:cNvPr id="10" name="Freeform 8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id="29" name="TextBox 29"/>
          <p:cNvSpPr txBox="1"/>
          <p:nvPr/>
        </p:nvSpPr>
        <p:spPr>
          <a:xfrm>
            <a:off x="1057275" y="2920365"/>
            <a:ext cx="5172710" cy="69786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p>
            <a:pPr marL="342900" indent="-342900" algn="l">
              <a:lnSpc>
                <a:spcPts val="3250"/>
              </a:lnSpc>
              <a:buFont typeface="Arial" panose="020B0604020202020204" pitchFamily="34" charset="0"/>
              <a:buChar char="•"/>
            </a:pPr>
            <a:r>
              <a:rPr lang="en-MY" altLang="en-US" sz="2500" spc="50">
                <a:solidFill>
                  <a:srgbClr val="FFFFFF"/>
                </a:solidFill>
                <a:latin typeface="Montserrat Ultra-Bold" panose="00000900000000000000"/>
              </a:rPr>
              <a:t>Seikei Scanning System</a:t>
            </a:r>
            <a:endParaRPr lang="en-MY" altLang="en-US" sz="2500" spc="50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11" name="TextBox 29"/>
          <p:cNvSpPr txBox="1"/>
          <p:nvPr/>
        </p:nvSpPr>
        <p:spPr>
          <a:xfrm>
            <a:off x="1066800" y="3993515"/>
            <a:ext cx="5172710" cy="69786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p>
            <a:pPr marL="342900" indent="-342900" algn="l">
              <a:lnSpc>
                <a:spcPts val="3250"/>
              </a:lnSpc>
              <a:buFont typeface="Arial" panose="020B0604020202020204" pitchFamily="34" charset="0"/>
              <a:buChar char="•"/>
            </a:pPr>
            <a:r>
              <a:rPr lang="en-MY" altLang="en-US" sz="2500" spc="50">
                <a:solidFill>
                  <a:srgbClr val="FFFFFF"/>
                </a:solidFill>
                <a:latin typeface="Montserrat Ultra-Bold" panose="00000900000000000000"/>
              </a:rPr>
              <a:t>Insatsu Printing System</a:t>
            </a:r>
            <a:endParaRPr lang="en-MY" altLang="en-US" sz="2500" spc="50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12" name="TextBox 29"/>
          <p:cNvSpPr txBox="1"/>
          <p:nvPr/>
        </p:nvSpPr>
        <p:spPr>
          <a:xfrm>
            <a:off x="990600" y="5161280"/>
            <a:ext cx="5172710" cy="69786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p>
            <a:pPr marL="342900" indent="-342900" algn="l">
              <a:lnSpc>
                <a:spcPts val="3250"/>
              </a:lnSpc>
              <a:buFont typeface="Arial" panose="020B0604020202020204" pitchFamily="34" charset="0"/>
              <a:buChar char="•"/>
            </a:pPr>
            <a:r>
              <a:rPr lang="en-MY" altLang="en-US" sz="2500" spc="50">
                <a:solidFill>
                  <a:srgbClr val="FFFFFF"/>
                </a:solidFill>
                <a:latin typeface="Montserrat Ultra-Bold" panose="00000900000000000000"/>
              </a:rPr>
              <a:t>MSS Calculator System</a:t>
            </a:r>
            <a:endParaRPr lang="en-MY" altLang="en-US" sz="2500" spc="50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13" name="TextBox 29"/>
          <p:cNvSpPr txBox="1"/>
          <p:nvPr/>
        </p:nvSpPr>
        <p:spPr>
          <a:xfrm>
            <a:off x="1056640" y="6366510"/>
            <a:ext cx="5172710" cy="69786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p>
            <a:pPr marL="342900" indent="-342900" algn="l">
              <a:lnSpc>
                <a:spcPts val="3250"/>
              </a:lnSpc>
              <a:buFont typeface="Arial" panose="020B0604020202020204" pitchFamily="34" charset="0"/>
              <a:buChar char="•"/>
            </a:pPr>
            <a:r>
              <a:rPr lang="en-MY" altLang="en-US" sz="2500" spc="50">
                <a:solidFill>
                  <a:srgbClr val="FFFFFF"/>
                </a:solidFill>
                <a:latin typeface="Montserrat Ultra-Bold" panose="00000900000000000000"/>
              </a:rPr>
              <a:t>Weighing System</a:t>
            </a:r>
            <a:endParaRPr lang="en-MY" altLang="en-US" sz="2500" spc="50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14" name="TextBox 29"/>
          <p:cNvSpPr txBox="1"/>
          <p:nvPr/>
        </p:nvSpPr>
        <p:spPr>
          <a:xfrm>
            <a:off x="990600" y="7429500"/>
            <a:ext cx="5172710" cy="69786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p>
            <a:pPr marL="342900" indent="-342900" algn="l">
              <a:lnSpc>
                <a:spcPts val="3250"/>
              </a:lnSpc>
              <a:buFont typeface="Arial" panose="020B0604020202020204" pitchFamily="34" charset="0"/>
              <a:buChar char="•"/>
            </a:pPr>
            <a:r>
              <a:rPr lang="en-MY" altLang="en-US" sz="2500" spc="50">
                <a:solidFill>
                  <a:srgbClr val="FFFFFF"/>
                </a:solidFill>
                <a:latin typeface="Montserrat Ultra-Bold" panose="00000900000000000000"/>
              </a:rPr>
              <a:t>Seikei Analyze System</a:t>
            </a:r>
            <a:endParaRPr lang="en-MY" altLang="en-US" sz="2500" spc="50">
              <a:solidFill>
                <a:srgbClr val="FFFFFF"/>
              </a:solidFill>
              <a:latin typeface="Montserrat Ultra-Bold" panose="00000900000000000000"/>
            </a:endParaRPr>
          </a:p>
        </p:txBody>
      </p:sp>
      <p:sp>
        <p:nvSpPr>
          <p:cNvPr id="15" name="TextBox 29"/>
          <p:cNvSpPr txBox="1"/>
          <p:nvPr/>
        </p:nvSpPr>
        <p:spPr>
          <a:xfrm>
            <a:off x="990600" y="8724900"/>
            <a:ext cx="5172710" cy="69786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p>
            <a:pPr marL="342900" indent="-342900" algn="l">
              <a:lnSpc>
                <a:spcPts val="3250"/>
              </a:lnSpc>
              <a:buFont typeface="Arial" panose="020B0604020202020204" pitchFamily="34" charset="0"/>
              <a:buChar char="•"/>
            </a:pPr>
            <a:r>
              <a:rPr lang="en-MY" altLang="en-US" sz="2500" spc="50">
                <a:solidFill>
                  <a:srgbClr val="FFFFFF"/>
                </a:solidFill>
                <a:latin typeface="Montserrat Ultra-Bold" panose="00000900000000000000"/>
              </a:rPr>
              <a:t>Haigou Tokou System</a:t>
            </a:r>
            <a:endParaRPr lang="en-MY" altLang="en-US" sz="2500" spc="50">
              <a:solidFill>
                <a:srgbClr val="FFFFFF"/>
              </a:solidFill>
              <a:latin typeface="Montserrat Ultra-Bold" panose="00000900000000000000"/>
            </a:endParaRPr>
          </a:p>
        </p:txBody>
      </p:sp>
      <p:pic>
        <p:nvPicPr>
          <p:cNvPr id="16" name="Picture 15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7800" y="2529205"/>
            <a:ext cx="1174115" cy="1174115"/>
          </a:xfrm>
          <a:prstGeom prst="rect">
            <a:avLst/>
          </a:prstGeom>
        </p:spPr>
      </p:pic>
      <p:pic>
        <p:nvPicPr>
          <p:cNvPr id="17" name="Picture 16" descr="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2529205"/>
            <a:ext cx="1252220" cy="955040"/>
          </a:xfrm>
          <a:prstGeom prst="rect">
            <a:avLst/>
          </a:prstGeom>
        </p:spPr>
      </p:pic>
      <p:pic>
        <p:nvPicPr>
          <p:cNvPr id="18" name="Picture 17" descr="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9800" y="2626995"/>
            <a:ext cx="920115" cy="852805"/>
          </a:xfrm>
          <a:prstGeom prst="rect">
            <a:avLst/>
          </a:prstGeom>
        </p:spPr>
      </p:pic>
      <p:pic>
        <p:nvPicPr>
          <p:cNvPr id="19" name="Picture 18" descr="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70745" y="2400300"/>
            <a:ext cx="1431290" cy="1071880"/>
          </a:xfrm>
          <a:prstGeom prst="rect">
            <a:avLst/>
          </a:prstGeom>
        </p:spPr>
      </p:pic>
      <p:pic>
        <p:nvPicPr>
          <p:cNvPr id="20" name="Picture 19" descr="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96200" y="3809365"/>
            <a:ext cx="1066165" cy="1066165"/>
          </a:xfrm>
          <a:prstGeom prst="rect">
            <a:avLst/>
          </a:prstGeom>
        </p:spPr>
      </p:pic>
      <p:pic>
        <p:nvPicPr>
          <p:cNvPr id="21" name="Picture 20" descr="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434185" y="2476500"/>
            <a:ext cx="2085340" cy="1086485"/>
          </a:xfrm>
          <a:prstGeom prst="rect">
            <a:avLst/>
          </a:prstGeom>
        </p:spPr>
      </p:pic>
      <p:pic>
        <p:nvPicPr>
          <p:cNvPr id="22" name="Picture 21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3763010"/>
            <a:ext cx="1020445" cy="1020445"/>
          </a:xfrm>
          <a:prstGeom prst="rect">
            <a:avLst/>
          </a:prstGeom>
        </p:spPr>
      </p:pic>
      <p:pic>
        <p:nvPicPr>
          <p:cNvPr id="23" name="Picture 22" descr="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72600" y="3778885"/>
            <a:ext cx="1431290" cy="1071880"/>
          </a:xfrm>
          <a:prstGeom prst="rect">
            <a:avLst/>
          </a:prstGeom>
        </p:spPr>
      </p:pic>
      <p:pic>
        <p:nvPicPr>
          <p:cNvPr id="24" name="Picture 23" descr="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96200" y="4991100"/>
            <a:ext cx="1066165" cy="1066165"/>
          </a:xfrm>
          <a:prstGeom prst="rect">
            <a:avLst/>
          </a:prstGeom>
        </p:spPr>
      </p:pic>
      <p:pic>
        <p:nvPicPr>
          <p:cNvPr id="25" name="Picture 24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4991100"/>
            <a:ext cx="1020445" cy="1020445"/>
          </a:xfrm>
          <a:prstGeom prst="rect">
            <a:avLst/>
          </a:prstGeom>
        </p:spPr>
      </p:pic>
      <p:pic>
        <p:nvPicPr>
          <p:cNvPr id="26" name="Picture 25" descr="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86600" y="7391400"/>
            <a:ext cx="1097280" cy="1097280"/>
          </a:xfrm>
          <a:prstGeom prst="rect">
            <a:avLst/>
          </a:prstGeom>
        </p:spPr>
      </p:pic>
      <p:pic>
        <p:nvPicPr>
          <p:cNvPr id="27" name="Picture 26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6134100"/>
            <a:ext cx="1020445" cy="1020445"/>
          </a:xfrm>
          <a:prstGeom prst="rect">
            <a:avLst/>
          </a:prstGeom>
        </p:spPr>
      </p:pic>
      <p:pic>
        <p:nvPicPr>
          <p:cNvPr id="28" name="Picture 27" descr="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400" y="6134100"/>
            <a:ext cx="920115" cy="852805"/>
          </a:xfrm>
          <a:prstGeom prst="rect">
            <a:avLst/>
          </a:prstGeom>
        </p:spPr>
      </p:pic>
      <p:pic>
        <p:nvPicPr>
          <p:cNvPr id="30" name="Picture 29" descr="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6120130"/>
            <a:ext cx="1431290" cy="1071880"/>
          </a:xfrm>
          <a:prstGeom prst="rect">
            <a:avLst/>
          </a:prstGeom>
        </p:spPr>
      </p:pic>
      <p:pic>
        <p:nvPicPr>
          <p:cNvPr id="31" name="Picture 30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7384415"/>
            <a:ext cx="1020445" cy="1020445"/>
          </a:xfrm>
          <a:prstGeom prst="rect">
            <a:avLst/>
          </a:prstGeom>
        </p:spPr>
      </p:pic>
      <p:pic>
        <p:nvPicPr>
          <p:cNvPr id="32" name="Picture 31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8597265"/>
            <a:ext cx="1174115" cy="1174115"/>
          </a:xfrm>
          <a:prstGeom prst="rect">
            <a:avLst/>
          </a:prstGeom>
        </p:spPr>
      </p:pic>
      <p:pic>
        <p:nvPicPr>
          <p:cNvPr id="33" name="Picture 32" descr="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9000" y="8688070"/>
            <a:ext cx="1431290" cy="1071880"/>
          </a:xfrm>
          <a:prstGeom prst="rect">
            <a:avLst/>
          </a:prstGeom>
        </p:spPr>
      </p:pic>
      <p:pic>
        <p:nvPicPr>
          <p:cNvPr id="34" name="Picture 33" descr="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3555" y="8633460"/>
            <a:ext cx="1252220" cy="955040"/>
          </a:xfrm>
          <a:prstGeom prst="rect">
            <a:avLst/>
          </a:prstGeom>
        </p:spPr>
      </p:pic>
      <p:pic>
        <p:nvPicPr>
          <p:cNvPr id="35" name="Picture 34" descr="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353800" y="8597265"/>
            <a:ext cx="2085340" cy="1086485"/>
          </a:xfrm>
          <a:prstGeom prst="rect">
            <a:avLst/>
          </a:prstGeom>
        </p:spPr>
      </p:pic>
      <p:cxnSp>
        <p:nvCxnSpPr>
          <p:cNvPr id="36" name="Straight Arrow Connector 35"/>
          <p:cNvCxnSpPr/>
          <p:nvPr/>
        </p:nvCxnSpPr>
        <p:spPr>
          <a:xfrm flipV="1">
            <a:off x="7090410" y="3009900"/>
            <a:ext cx="453390" cy="25400"/>
          </a:xfrm>
          <a:prstGeom prst="straightConnector1">
            <a:avLst/>
          </a:prstGeom>
          <a:ln w="76200"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9144635" y="3009900"/>
            <a:ext cx="453390" cy="25400"/>
          </a:xfrm>
          <a:prstGeom prst="straightConnector1">
            <a:avLst/>
          </a:prstGeom>
          <a:ln w="76200"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11430000" y="3035300"/>
            <a:ext cx="453390" cy="25400"/>
          </a:xfrm>
          <a:prstGeom prst="straightConnector1">
            <a:avLst/>
          </a:prstGeom>
          <a:ln w="76200"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13752830" y="3035300"/>
            <a:ext cx="453390" cy="25400"/>
          </a:xfrm>
          <a:prstGeom prst="straightConnector1">
            <a:avLst/>
          </a:prstGeom>
          <a:ln w="76200"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7162800" y="4330065"/>
            <a:ext cx="453390" cy="25400"/>
          </a:xfrm>
          <a:prstGeom prst="straightConnector1">
            <a:avLst/>
          </a:prstGeom>
          <a:ln w="76200"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8842375" y="4381500"/>
            <a:ext cx="453390" cy="25400"/>
          </a:xfrm>
          <a:prstGeom prst="straightConnector1">
            <a:avLst/>
          </a:prstGeom>
          <a:ln w="76200"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7065010" y="5534660"/>
            <a:ext cx="453390" cy="25400"/>
          </a:xfrm>
          <a:prstGeom prst="straightConnector1">
            <a:avLst/>
          </a:prstGeom>
          <a:ln w="76200"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6629400" y="6616700"/>
            <a:ext cx="453390" cy="25400"/>
          </a:xfrm>
          <a:prstGeom prst="straightConnector1">
            <a:avLst/>
          </a:prstGeom>
          <a:ln w="76200"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8915400" y="6616700"/>
            <a:ext cx="453390" cy="25400"/>
          </a:xfrm>
          <a:prstGeom prst="straightConnector1">
            <a:avLst/>
          </a:prstGeom>
          <a:ln w="76200"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6486525" y="7882255"/>
            <a:ext cx="453390" cy="25400"/>
          </a:xfrm>
          <a:prstGeom prst="straightConnector1">
            <a:avLst/>
          </a:prstGeom>
          <a:ln w="76200"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V="1">
            <a:off x="6705600" y="9211310"/>
            <a:ext cx="453390" cy="25400"/>
          </a:xfrm>
          <a:prstGeom prst="straightConnector1">
            <a:avLst/>
          </a:prstGeom>
          <a:ln w="76200"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8763000" y="9182100"/>
            <a:ext cx="453390" cy="25400"/>
          </a:xfrm>
          <a:prstGeom prst="straightConnector1">
            <a:avLst/>
          </a:prstGeom>
          <a:ln w="76200"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V="1">
            <a:off x="10748645" y="9156700"/>
            <a:ext cx="453390" cy="25400"/>
          </a:xfrm>
          <a:prstGeom prst="straightConnector1">
            <a:avLst/>
          </a:prstGeom>
          <a:ln w="76200"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4147</Words>
  <Application>WPS Presentation</Application>
  <PresentationFormat>On-screen Show (4:3)</PresentationFormat>
  <Paragraphs>205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1" baseType="lpstr">
      <vt:lpstr>Arial</vt:lpstr>
      <vt:lpstr>SimSun</vt:lpstr>
      <vt:lpstr>Wingdings</vt:lpstr>
      <vt:lpstr>Montserrat Ultra-Bold Italics</vt:lpstr>
      <vt:lpstr>Montserrat Italics</vt:lpstr>
      <vt:lpstr>Arial</vt:lpstr>
      <vt:lpstr>Montserrat</vt:lpstr>
      <vt:lpstr>Montserrat Ultra-Bold</vt:lpstr>
      <vt:lpstr>Microsoft YaHei</vt:lpstr>
      <vt:lpstr>Arial Unicode MS</vt:lpstr>
      <vt:lpstr>Calibri</vt:lpstr>
      <vt:lpstr>Microsoft Yi Baiti</vt:lpstr>
      <vt:lpstr>Microsoft YaHei UI</vt:lpstr>
      <vt:lpstr>Webdings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User</cp:lastModifiedBy>
  <cp:revision>10</cp:revision>
  <dcterms:created xsi:type="dcterms:W3CDTF">2006-08-16T00:00:00Z</dcterms:created>
  <dcterms:modified xsi:type="dcterms:W3CDTF">2024-01-21T16:37:20Z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0063B95420A04E55BE65615C0226CDCF_12</vt:lpwstr>
  </property>
  <property fmtid="{D5CDD505-2E9C-101B-9397-08002B2CF9AE}" pid="3" name="KSOProductBuildVer">
    <vt:lpwstr>1033-12.2.0.13431</vt:lpwstr>
  </property>
</Properties>
</file>

<file path=docProps/thumbnail.jpeg>
</file>